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 bookmarkIdSeed="2">
  <p:sldMasterIdLst>
    <p:sldMasterId id="2147483648" r:id="rId4"/>
  </p:sldMasterIdLst>
  <p:notesMasterIdLst>
    <p:notesMasterId r:id="rId21"/>
  </p:notesMasterIdLst>
  <p:sldIdLst>
    <p:sldId id="266" r:id="rId5"/>
    <p:sldId id="271" r:id="rId6"/>
    <p:sldId id="274" r:id="rId7"/>
    <p:sldId id="273" r:id="rId8"/>
    <p:sldId id="265" r:id="rId9"/>
    <p:sldId id="267" r:id="rId10"/>
    <p:sldId id="279" r:id="rId11"/>
    <p:sldId id="280" r:id="rId12"/>
    <p:sldId id="282" r:id="rId13"/>
    <p:sldId id="283" r:id="rId14"/>
    <p:sldId id="284" r:id="rId15"/>
    <p:sldId id="285" r:id="rId16"/>
    <p:sldId id="286" r:id="rId17"/>
    <p:sldId id="287" r:id="rId18"/>
    <p:sldId id="270" r:id="rId19"/>
    <p:sldId id="281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mbria Math" panose="02040503050406030204" pitchFamily="18" charset="0"/>
      <p:regular r:id="rId26"/>
    </p:embeddedFont>
    <p:embeddedFont>
      <p:font typeface="Century Gothic" panose="020B0502020202020204" pitchFamily="34" charset="0"/>
      <p:regular r:id="rId27"/>
      <p:bold r:id="rId28"/>
      <p:italic r:id="rId29"/>
      <p:boldItalic r:id="rId30"/>
    </p:embeddedFont>
  </p:embeddedFontLst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81C5"/>
    <a:srgbClr val="3881CF"/>
    <a:srgbClr val="E9EDF2"/>
    <a:srgbClr val="16ABB2"/>
    <a:srgbClr val="149DA4"/>
    <a:srgbClr val="128C91"/>
    <a:srgbClr val="13969D"/>
    <a:srgbClr val="7A4684"/>
    <a:srgbClr val="51A65D"/>
    <a:srgbClr val="3F9F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713748-7542-3921-42E6-801DC4FEC969}" v="2" dt="2020-07-21T10:47:00.910"/>
    <p1510:client id="{50651EE0-49E6-2F24-3259-1612AC226431}" v="5" dt="2020-07-21T13:31:31.072"/>
    <p1510:client id="{637287EC-BC75-4F62-BF9A-951237C36DED}" v="1329" dt="2020-07-21T14:18:33.299"/>
    <p1510:client id="{640DBFC8-45F0-E873-1197-4E3BC130D19F}" v="159" dt="2020-07-21T13:27:11.524"/>
    <p1510:client id="{8F827995-D702-AAB4-FDD3-7F8211D10A34}" v="430" dt="2020-07-21T13:52:28.277"/>
    <p1510:client id="{B73D8470-7F35-10A6-0ECF-846825096089}" v="4" dt="2020-07-21T14:04:58.387"/>
    <p1510:client id="{E7964D73-1CCA-E411-5F85-1813532B9046}" v="24" dt="2020-07-21T14:16:33.9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Средний стиль 4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4C85A3F-6AE6-46C2-9A6C-482542DB4DBA}" type="datetimeFigureOut">
              <a:rPr lang="ru-RU"/>
              <a:pPr>
                <a:defRPr/>
              </a:pPr>
              <a:t>22.07.2020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589B2BD-C126-4C7F-8B5C-590DCD36472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FCDD76-AB61-4054-8209-B0F8E37186F9}" type="datetimeFigureOut">
              <a:rPr lang="ru-RU"/>
              <a:pPr>
                <a:defRPr/>
              </a:pPr>
              <a:t>22.07.2020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267DAF-0C67-46B2-A2A8-BEF34F1EBA6D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56605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CEFCE4-AEEC-4485-9015-7825D9CC9591}" type="datetimeFigureOut">
              <a:rPr lang="ru-RU"/>
              <a:pPr>
                <a:defRPr/>
              </a:pPr>
              <a:t>22.07.2020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4A5666-4A62-4720-BDD6-48E1234D3112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741139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5F7D2C-615A-4452-9A26-9C0E77ED3D56}" type="datetimeFigureOut">
              <a:rPr lang="ru-RU"/>
              <a:pPr>
                <a:defRPr/>
              </a:pPr>
              <a:t>22.07.2020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81E287-44C5-4AE6-AA3F-2314225313E5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89056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ED1651-5FFB-4B4A-B201-90964F5B07A8}" type="datetimeFigureOut">
              <a:rPr lang="ru-RU"/>
              <a:pPr>
                <a:defRPr/>
              </a:pPr>
              <a:t>22.07.2020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632A19-F267-4BB4-A0BB-F099E3C16762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95462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A8180A-010D-43E4-9DCE-52B96367BE0A}" type="datetimeFigureOut">
              <a:rPr lang="ru-RU"/>
              <a:pPr>
                <a:defRPr/>
              </a:pPr>
              <a:t>22.07.2020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5653EE-F243-4DEF-A689-90B801F5341A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71504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86DD21-AAC9-4EFE-93E0-069E8D7EB401}" type="datetimeFigureOut">
              <a:rPr lang="ru-RU"/>
              <a:pPr>
                <a:defRPr/>
              </a:pPr>
              <a:t>22.07.2020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AB1E60-AB2A-407E-8AB5-A68BFFA18EE3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04575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980555-C40A-49C9-9C98-CF6E3C7DE6D1}" type="datetimeFigureOut">
              <a:rPr lang="ru-RU"/>
              <a:pPr>
                <a:defRPr/>
              </a:pPr>
              <a:t>22.07.2020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E73E28-770A-430A-8409-81A8490B6A00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90742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180EDB-E0C2-4D0D-A307-9855A5A0B2BA}" type="datetimeFigureOut">
              <a:rPr lang="ru-RU"/>
              <a:pPr>
                <a:defRPr/>
              </a:pPr>
              <a:t>22.07.2020</a:t>
            </a:fld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EDFF1F-38C3-46A3-9550-18CB76F20A1A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15127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AAD89B-9477-4B1A-8A46-60D14FD62C3A}" type="datetimeFigureOut">
              <a:rPr lang="ru-RU"/>
              <a:pPr>
                <a:defRPr/>
              </a:pPr>
              <a:t>22.07.2020</a:t>
            </a:fld>
            <a:endParaRPr 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E62A73-F87A-4C5D-A8F5-135286372DE3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30931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A33EA8-5E6E-43D0-8395-D3A1E5CFC2F1}" type="datetimeFigureOut">
              <a:rPr lang="ru-RU"/>
              <a:pPr>
                <a:defRPr/>
              </a:pPr>
              <a:t>22.07.2020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70DD53-1FCF-4E2F-8095-44522081EA65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94305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B80900-F7BD-4B99-8CEB-E6C00EC26640}" type="datetimeFigureOut">
              <a:rPr lang="ru-RU"/>
              <a:pPr>
                <a:defRPr/>
              </a:pPr>
              <a:t>22.07.2020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FE34E9-D5E0-4856-8ACE-643C0C266D0D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82182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F489F3F1-F150-456D-9F86-3C0EB8817AB7}" type="datetimeFigureOut">
              <a:rPr lang="ru-RU"/>
              <a:pPr>
                <a:defRPr/>
              </a:pPr>
              <a:t>22.07.2020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9E777119-2EDC-4BCE-9396-7DD425CBBD8C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7.png"/><Relationship Id="rId7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8.png"/><Relationship Id="rId9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1"/>
          <p:cNvSpPr>
            <a:spLocks noGrp="1"/>
          </p:cNvSpPr>
          <p:nvPr>
            <p:ph type="ctrTitle"/>
          </p:nvPr>
        </p:nvSpPr>
        <p:spPr>
          <a:xfrm>
            <a:off x="695325" y="2276475"/>
            <a:ext cx="8280400" cy="1470025"/>
          </a:xfrm>
        </p:spPr>
        <p:txBody>
          <a:bodyPr/>
          <a:lstStyle/>
          <a:p>
            <a:r>
              <a:rPr lang="ru-RU" altLang="ru-RU" b="1">
                <a:latin typeface="Century Gothic"/>
              </a:rPr>
              <a:t>Работа с изображениями</a:t>
            </a:r>
            <a:endParaRPr lang="ru-RU" altLang="ru-RU" b="1">
              <a:latin typeface="Century Gothic" panose="020B050202020202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95325" y="3886200"/>
            <a:ext cx="8280400" cy="2423120"/>
          </a:xfrm>
        </p:spPr>
        <p:txBody>
          <a:bodyPr/>
          <a:lstStyle/>
          <a:p>
            <a:pPr algn="r">
              <a:defRPr/>
            </a:pPr>
            <a:r>
              <a:rPr lang="ru-RU" sz="1800">
                <a:latin typeface="Century Gothic" panose="020B0502020202020204" pitchFamily="34" charset="0"/>
              </a:rPr>
              <a:t>БАКАЛАВРИАТ</a:t>
            </a:r>
          </a:p>
          <a:p>
            <a:pPr algn="r">
              <a:defRPr/>
            </a:pPr>
            <a:r>
              <a:rPr lang="ru-RU" sz="1800">
                <a:latin typeface="Century Gothic" panose="020B0502020202020204" pitchFamily="34" charset="0"/>
              </a:rPr>
              <a:t>Факультет информатики и прикладной математики</a:t>
            </a:r>
          </a:p>
          <a:p>
            <a:pPr algn="r">
              <a:defRPr/>
            </a:pPr>
            <a:r>
              <a:rPr lang="ru-RU" sz="1800">
                <a:latin typeface="Century Gothic" panose="020B0502020202020204" pitchFamily="34" charset="0"/>
              </a:rPr>
              <a:t>Кафедра прикладной математики и экономико-математических методов</a:t>
            </a:r>
          </a:p>
          <a:p>
            <a:pPr algn="r">
              <a:defRPr/>
            </a:pPr>
            <a:r>
              <a:rPr lang="ru-RU" sz="1800">
                <a:latin typeface="Century Gothic" panose="020B0502020202020204" pitchFamily="34" charset="0"/>
              </a:rPr>
              <a:t>Направление подготовки: 01.03.02</a:t>
            </a:r>
            <a:br>
              <a:rPr lang="ru-RU" sz="1800">
                <a:latin typeface="Century Gothic" panose="020B0502020202020204" pitchFamily="34" charset="0"/>
              </a:rPr>
            </a:br>
            <a:r>
              <a:rPr lang="ru-RU" sz="1800">
                <a:latin typeface="Century Gothic" panose="020B0502020202020204" pitchFamily="34" charset="0"/>
              </a:rPr>
              <a:t>Группа: ПМ – 1801</a:t>
            </a:r>
          </a:p>
          <a:p>
            <a:pPr algn="r">
              <a:defRPr/>
            </a:pPr>
            <a:r>
              <a:rPr lang="ru-RU" sz="1800">
                <a:latin typeface="Century Gothic"/>
              </a:rPr>
              <a:t>Студенты: Сайков К.А </a:t>
            </a:r>
            <a:r>
              <a:rPr lang="ru-RU" sz="1800" err="1">
                <a:latin typeface="Century Gothic"/>
              </a:rPr>
              <a:t>Ерофеевский</a:t>
            </a:r>
            <a:r>
              <a:rPr lang="ru-RU" sz="1800">
                <a:latin typeface="Century Gothic"/>
              </a:rPr>
              <a:t> А.С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9558338" y="0"/>
            <a:ext cx="2635250" cy="6858000"/>
          </a:xfrm>
          <a:prstGeom prst="rect">
            <a:avLst/>
          </a:prstGeom>
          <a:gradFill>
            <a:gsLst>
              <a:gs pos="0">
                <a:srgbClr val="128C91"/>
              </a:gs>
              <a:gs pos="100000">
                <a:srgbClr val="51A65D"/>
              </a:gs>
            </a:gsLst>
            <a:lin ang="49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3077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313" y="0"/>
            <a:ext cx="22002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20713"/>
            <a:ext cx="5715000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Объект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725" y="0"/>
            <a:ext cx="22002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8" y="452438"/>
            <a:ext cx="34290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Объект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6480175"/>
            <a:ext cx="7658100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9" name="TextBox 13"/>
          <p:cNvSpPr txBox="1">
            <a:spLocks noChangeArrowheads="1"/>
          </p:cNvSpPr>
          <p:nvPr/>
        </p:nvSpPr>
        <p:spPr bwMode="auto">
          <a:xfrm>
            <a:off x="1416050" y="3246438"/>
            <a:ext cx="20875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4800" b="1">
                <a:solidFill>
                  <a:schemeClr val="bg1"/>
                </a:solidFill>
                <a:latin typeface="Century Gothic" panose="020B0502020202020204" pitchFamily="34" charset="0"/>
              </a:rPr>
              <a:t>1000+</a:t>
            </a:r>
          </a:p>
        </p:txBody>
      </p:sp>
      <p:sp>
        <p:nvSpPr>
          <p:cNvPr id="10250" name="TextBox 14"/>
          <p:cNvSpPr txBox="1">
            <a:spLocks noChangeArrowheads="1"/>
          </p:cNvSpPr>
          <p:nvPr/>
        </p:nvSpPr>
        <p:spPr bwMode="auto">
          <a:xfrm>
            <a:off x="1487488" y="4181475"/>
            <a:ext cx="18716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000">
                <a:solidFill>
                  <a:schemeClr val="bg1"/>
                </a:solidFill>
                <a:latin typeface="Century Gothic" panose="020B0502020202020204" pitchFamily="34" charset="0"/>
              </a:rPr>
              <a:t>участников</a:t>
            </a:r>
          </a:p>
        </p:txBody>
      </p:sp>
      <p:sp>
        <p:nvSpPr>
          <p:cNvPr id="10251" name="TextBox 15"/>
          <p:cNvSpPr txBox="1">
            <a:spLocks noChangeArrowheads="1"/>
          </p:cNvSpPr>
          <p:nvPr/>
        </p:nvSpPr>
        <p:spPr bwMode="auto">
          <a:xfrm>
            <a:off x="5116513" y="3213100"/>
            <a:ext cx="18002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4800" b="1">
                <a:solidFill>
                  <a:schemeClr val="bg1"/>
                </a:solidFill>
                <a:latin typeface="Century Gothic" panose="020B0502020202020204" pitchFamily="34" charset="0"/>
              </a:rPr>
              <a:t>12</a:t>
            </a:r>
            <a:endParaRPr lang="ru-RU" altLang="ru-RU" sz="4400" b="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252" name="TextBox 16"/>
          <p:cNvSpPr txBox="1">
            <a:spLocks noChangeArrowheads="1"/>
          </p:cNvSpPr>
          <p:nvPr/>
        </p:nvSpPr>
        <p:spPr bwMode="auto">
          <a:xfrm>
            <a:off x="5127625" y="3933825"/>
            <a:ext cx="1871663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000">
                <a:solidFill>
                  <a:schemeClr val="bg1"/>
                </a:solidFill>
                <a:latin typeface="Century Gothic" panose="020B0502020202020204" pitchFamily="34" charset="0"/>
              </a:rPr>
              <a:t>спикеров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000">
                <a:solidFill>
                  <a:schemeClr val="bg1"/>
                </a:solidFill>
                <a:latin typeface="Century Gothic" panose="020B0502020202020204" pitchFamily="34" charset="0"/>
              </a:rPr>
              <a:t>пленарного заседания</a:t>
            </a:r>
          </a:p>
        </p:txBody>
      </p:sp>
      <p:sp>
        <p:nvSpPr>
          <p:cNvPr id="10253" name="TextBox 17"/>
          <p:cNvSpPr txBox="1">
            <a:spLocks noChangeArrowheads="1"/>
          </p:cNvSpPr>
          <p:nvPr/>
        </p:nvSpPr>
        <p:spPr bwMode="auto">
          <a:xfrm>
            <a:off x="8759825" y="3213100"/>
            <a:ext cx="18002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4800" b="1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r>
          </a:p>
        </p:txBody>
      </p:sp>
      <p:sp>
        <p:nvSpPr>
          <p:cNvPr id="10254" name="TextBox 18"/>
          <p:cNvSpPr txBox="1">
            <a:spLocks noChangeArrowheads="1"/>
          </p:cNvSpPr>
          <p:nvPr/>
        </p:nvSpPr>
        <p:spPr bwMode="auto">
          <a:xfrm>
            <a:off x="8724900" y="4089400"/>
            <a:ext cx="18716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000">
                <a:solidFill>
                  <a:schemeClr val="bg1"/>
                </a:solidFill>
                <a:latin typeface="Century Gothic" panose="020B0502020202020204" pitchFamily="34" charset="0"/>
              </a:rPr>
              <a:t>панельные сессии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EE9540-F12E-4349-A94E-BA46D673A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737" y="2325497"/>
            <a:ext cx="5081993" cy="3216656"/>
          </a:xfrm>
          <a:prstGeom prst="rect">
            <a:avLst/>
          </a:prstGeom>
        </p:spPr>
      </p:pic>
      <p:sp>
        <p:nvSpPr>
          <p:cNvPr id="13" name="TextBox 15">
            <a:extLst>
              <a:ext uri="{FF2B5EF4-FFF2-40B4-BE49-F238E27FC236}">
                <a16:creationId xmlns:a16="http://schemas.microsoft.com/office/drawing/2014/main" id="{1886C12A-3FC8-4EB1-A2C8-2828344908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7015" y="5608637"/>
            <a:ext cx="268743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1400" b="1" dirty="0">
                <a:latin typeface="Century Gothic" panose="020B0502020202020204" pitchFamily="34" charset="0"/>
              </a:rPr>
              <a:t>Медианное размытие и оператор </a:t>
            </a:r>
            <a:r>
              <a:rPr lang="ru-RU" altLang="ru-RU" sz="1400" b="1" dirty="0" err="1">
                <a:latin typeface="Century Gothic" panose="020B0502020202020204" pitchFamily="34" charset="0"/>
              </a:rPr>
              <a:t>Превитта</a:t>
            </a:r>
            <a:endParaRPr lang="ru-RU" altLang="ru-RU" sz="1400" b="1" dirty="0">
              <a:latin typeface="Century Gothic" panose="020B0502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AD446E-1167-410B-A953-9F7BA81E1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8043" y="2325497"/>
            <a:ext cx="5011095" cy="3179879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D869700-7035-4E7F-842D-CF549A9DD15D}"/>
              </a:ext>
            </a:extLst>
          </p:cNvPr>
          <p:cNvSpPr/>
          <p:nvPr/>
        </p:nvSpPr>
        <p:spPr>
          <a:xfrm>
            <a:off x="7571395" y="5608637"/>
            <a:ext cx="28643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sz="1400" b="1" dirty="0">
                <a:latin typeface="Century Gothic" panose="020B0502020202020204" pitchFamily="34" charset="0"/>
              </a:rPr>
              <a:t>Медианное размытие и оператор </a:t>
            </a:r>
            <a:r>
              <a:rPr lang="ru-RU" altLang="ru-RU" sz="1400" b="1" dirty="0" err="1">
                <a:latin typeface="Century Gothic" panose="020B0502020202020204" pitchFamily="34" charset="0"/>
              </a:rPr>
              <a:t>Собеля</a:t>
            </a:r>
            <a:endParaRPr lang="ru-RU" altLang="ru-RU" sz="1400" b="1" dirty="0">
              <a:latin typeface="Century Gothic" panose="020B0502020202020204" pitchFamily="34" charset="0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AAEFF41-CD54-4281-9FB7-AE9F886AB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056" y="1004484"/>
            <a:ext cx="10972800" cy="1012825"/>
          </a:xfrm>
        </p:spPr>
        <p:txBody>
          <a:bodyPr/>
          <a:lstStyle/>
          <a:p>
            <a:r>
              <a:rPr lang="ru-RU" altLang="ru-RU" b="1" dirty="0">
                <a:latin typeface="Century Gothic"/>
              </a:rPr>
              <a:t>Примеры обработки фотографий</a:t>
            </a:r>
          </a:p>
        </p:txBody>
      </p:sp>
    </p:spTree>
    <p:extLst>
      <p:ext uri="{BB962C8B-B14F-4D97-AF65-F5344CB8AC3E}">
        <p14:creationId xmlns:p14="http://schemas.microsoft.com/office/powerpoint/2010/main" val="496858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Объект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725" y="0"/>
            <a:ext cx="22002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8" y="452438"/>
            <a:ext cx="34290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Объект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6480175"/>
            <a:ext cx="7658100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9" name="TextBox 13"/>
          <p:cNvSpPr txBox="1">
            <a:spLocks noChangeArrowheads="1"/>
          </p:cNvSpPr>
          <p:nvPr/>
        </p:nvSpPr>
        <p:spPr bwMode="auto">
          <a:xfrm>
            <a:off x="1416050" y="3246438"/>
            <a:ext cx="20875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4800" b="1">
                <a:solidFill>
                  <a:schemeClr val="bg1"/>
                </a:solidFill>
                <a:latin typeface="Century Gothic" panose="020B0502020202020204" pitchFamily="34" charset="0"/>
              </a:rPr>
              <a:t>1000+</a:t>
            </a:r>
          </a:p>
        </p:txBody>
      </p:sp>
      <p:sp>
        <p:nvSpPr>
          <p:cNvPr id="10250" name="TextBox 14"/>
          <p:cNvSpPr txBox="1">
            <a:spLocks noChangeArrowheads="1"/>
          </p:cNvSpPr>
          <p:nvPr/>
        </p:nvSpPr>
        <p:spPr bwMode="auto">
          <a:xfrm>
            <a:off x="1487488" y="4181475"/>
            <a:ext cx="18716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000">
                <a:solidFill>
                  <a:schemeClr val="bg1"/>
                </a:solidFill>
                <a:latin typeface="Century Gothic" panose="020B0502020202020204" pitchFamily="34" charset="0"/>
              </a:rPr>
              <a:t>участников</a:t>
            </a:r>
          </a:p>
        </p:txBody>
      </p:sp>
      <p:sp>
        <p:nvSpPr>
          <p:cNvPr id="10251" name="TextBox 15"/>
          <p:cNvSpPr txBox="1">
            <a:spLocks noChangeArrowheads="1"/>
          </p:cNvSpPr>
          <p:nvPr/>
        </p:nvSpPr>
        <p:spPr bwMode="auto">
          <a:xfrm>
            <a:off x="5116513" y="3213100"/>
            <a:ext cx="18002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4800" b="1">
                <a:solidFill>
                  <a:schemeClr val="bg1"/>
                </a:solidFill>
                <a:latin typeface="Century Gothic" panose="020B0502020202020204" pitchFamily="34" charset="0"/>
              </a:rPr>
              <a:t>12</a:t>
            </a:r>
            <a:endParaRPr lang="ru-RU" altLang="ru-RU" sz="4400" b="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252" name="TextBox 16"/>
          <p:cNvSpPr txBox="1">
            <a:spLocks noChangeArrowheads="1"/>
          </p:cNvSpPr>
          <p:nvPr/>
        </p:nvSpPr>
        <p:spPr bwMode="auto">
          <a:xfrm>
            <a:off x="5127625" y="3933825"/>
            <a:ext cx="1871663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000">
                <a:solidFill>
                  <a:schemeClr val="bg1"/>
                </a:solidFill>
                <a:latin typeface="Century Gothic" panose="020B0502020202020204" pitchFamily="34" charset="0"/>
              </a:rPr>
              <a:t>спикеров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000">
                <a:solidFill>
                  <a:schemeClr val="bg1"/>
                </a:solidFill>
                <a:latin typeface="Century Gothic" panose="020B0502020202020204" pitchFamily="34" charset="0"/>
              </a:rPr>
              <a:t>пленарного заседания</a:t>
            </a:r>
          </a:p>
        </p:txBody>
      </p:sp>
      <p:sp>
        <p:nvSpPr>
          <p:cNvPr id="10253" name="TextBox 17"/>
          <p:cNvSpPr txBox="1">
            <a:spLocks noChangeArrowheads="1"/>
          </p:cNvSpPr>
          <p:nvPr/>
        </p:nvSpPr>
        <p:spPr bwMode="auto">
          <a:xfrm>
            <a:off x="8759825" y="3213100"/>
            <a:ext cx="18002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4800" b="1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r>
          </a:p>
        </p:txBody>
      </p:sp>
      <p:sp>
        <p:nvSpPr>
          <p:cNvPr id="10254" name="TextBox 18"/>
          <p:cNvSpPr txBox="1">
            <a:spLocks noChangeArrowheads="1"/>
          </p:cNvSpPr>
          <p:nvPr/>
        </p:nvSpPr>
        <p:spPr bwMode="auto">
          <a:xfrm>
            <a:off x="8724900" y="4089400"/>
            <a:ext cx="18716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000">
                <a:solidFill>
                  <a:schemeClr val="bg1"/>
                </a:solidFill>
                <a:latin typeface="Century Gothic" panose="020B0502020202020204" pitchFamily="34" charset="0"/>
              </a:rPr>
              <a:t>панельные сессии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FBCDE5A-5CCF-4C92-9D08-1208D2E31889}"/>
              </a:ext>
            </a:extLst>
          </p:cNvPr>
          <p:cNvSpPr/>
          <p:nvPr/>
        </p:nvSpPr>
        <p:spPr>
          <a:xfrm>
            <a:off x="2004580" y="5866915"/>
            <a:ext cx="2060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altLang="ru-RU" sz="1400" b="1" dirty="0">
                <a:latin typeface="Century Gothic" panose="020B0502020202020204" pitchFamily="34" charset="0"/>
              </a:rPr>
              <a:t>Оператор</a:t>
            </a:r>
            <a:r>
              <a:rPr lang="ru-RU" altLang="ru-RU" b="1" dirty="0">
                <a:latin typeface="Century Gothic" panose="020B0502020202020204" pitchFamily="34" charset="0"/>
              </a:rPr>
              <a:t> </a:t>
            </a:r>
            <a:r>
              <a:rPr lang="ru-RU" altLang="ru-RU" sz="1400" b="1" dirty="0" err="1">
                <a:latin typeface="Century Gothic" panose="020B0502020202020204" pitchFamily="34" charset="0"/>
              </a:rPr>
              <a:t>Превитта</a:t>
            </a:r>
            <a:endParaRPr lang="ru-RU" altLang="ru-RU" b="1" dirty="0">
              <a:latin typeface="Century Gothic" panose="020B0502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837FD16-DC77-4CF5-8A2B-1397219A9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624" y="2287174"/>
            <a:ext cx="5288087" cy="350914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9E987F-8B60-464B-9B76-EB0E3D5573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5847" y="2288569"/>
            <a:ext cx="5456780" cy="3507748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AFFC71F-5C16-4C2E-89A3-E24DD5A5796A}"/>
              </a:ext>
            </a:extLst>
          </p:cNvPr>
          <p:cNvSpPr/>
          <p:nvPr/>
        </p:nvSpPr>
        <p:spPr>
          <a:xfrm>
            <a:off x="7537141" y="5889211"/>
            <a:ext cx="27541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sz="1400" b="1" dirty="0">
                <a:latin typeface="Century Gothic" panose="020B0502020202020204" pitchFamily="34" charset="0"/>
              </a:rPr>
              <a:t>Оператор </a:t>
            </a:r>
            <a:r>
              <a:rPr lang="ru-RU" altLang="ru-RU" sz="1400" b="1" dirty="0" err="1">
                <a:latin typeface="Century Gothic" panose="020B0502020202020204" pitchFamily="34" charset="0"/>
              </a:rPr>
              <a:t>Собеля</a:t>
            </a:r>
            <a:endParaRPr lang="ru-RU" altLang="ru-RU" sz="1400" b="1" dirty="0">
              <a:latin typeface="Century Gothic" panose="020B0502020202020204" pitchFamily="34" charset="0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72A6D56-DC7E-4CB6-A466-EAF516884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39" y="968072"/>
            <a:ext cx="10972800" cy="1012825"/>
          </a:xfrm>
        </p:spPr>
        <p:txBody>
          <a:bodyPr/>
          <a:lstStyle/>
          <a:p>
            <a:r>
              <a:rPr lang="ru-RU" altLang="ru-RU" b="1" dirty="0">
                <a:latin typeface="Century Gothic"/>
              </a:rPr>
              <a:t>Примеры обработки фотографий</a:t>
            </a:r>
          </a:p>
        </p:txBody>
      </p:sp>
    </p:spTree>
    <p:extLst>
      <p:ext uri="{BB962C8B-B14F-4D97-AF65-F5344CB8AC3E}">
        <p14:creationId xmlns:p14="http://schemas.microsoft.com/office/powerpoint/2010/main" val="1105051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Объект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725" y="0"/>
            <a:ext cx="22002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8" y="452438"/>
            <a:ext cx="34290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Объект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6480175"/>
            <a:ext cx="7658100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9" name="TextBox 13"/>
          <p:cNvSpPr txBox="1">
            <a:spLocks noChangeArrowheads="1"/>
          </p:cNvSpPr>
          <p:nvPr/>
        </p:nvSpPr>
        <p:spPr bwMode="auto">
          <a:xfrm>
            <a:off x="1416050" y="3246438"/>
            <a:ext cx="20875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4800" b="1">
                <a:solidFill>
                  <a:schemeClr val="bg1"/>
                </a:solidFill>
                <a:latin typeface="Century Gothic" panose="020B0502020202020204" pitchFamily="34" charset="0"/>
              </a:rPr>
              <a:t>1000+</a:t>
            </a:r>
          </a:p>
        </p:txBody>
      </p:sp>
      <p:sp>
        <p:nvSpPr>
          <p:cNvPr id="10250" name="TextBox 14"/>
          <p:cNvSpPr txBox="1">
            <a:spLocks noChangeArrowheads="1"/>
          </p:cNvSpPr>
          <p:nvPr/>
        </p:nvSpPr>
        <p:spPr bwMode="auto">
          <a:xfrm>
            <a:off x="1487488" y="4181475"/>
            <a:ext cx="18716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000">
                <a:solidFill>
                  <a:schemeClr val="bg1"/>
                </a:solidFill>
                <a:latin typeface="Century Gothic" panose="020B0502020202020204" pitchFamily="34" charset="0"/>
              </a:rPr>
              <a:t>участников</a:t>
            </a:r>
          </a:p>
        </p:txBody>
      </p:sp>
      <p:sp>
        <p:nvSpPr>
          <p:cNvPr id="10251" name="TextBox 15"/>
          <p:cNvSpPr txBox="1">
            <a:spLocks noChangeArrowheads="1"/>
          </p:cNvSpPr>
          <p:nvPr/>
        </p:nvSpPr>
        <p:spPr bwMode="auto">
          <a:xfrm>
            <a:off x="5116513" y="3213100"/>
            <a:ext cx="18002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4800" b="1">
                <a:solidFill>
                  <a:schemeClr val="bg1"/>
                </a:solidFill>
                <a:latin typeface="Century Gothic" panose="020B0502020202020204" pitchFamily="34" charset="0"/>
              </a:rPr>
              <a:t>12</a:t>
            </a:r>
            <a:endParaRPr lang="ru-RU" altLang="ru-RU" sz="4400" b="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252" name="TextBox 16"/>
          <p:cNvSpPr txBox="1">
            <a:spLocks noChangeArrowheads="1"/>
          </p:cNvSpPr>
          <p:nvPr/>
        </p:nvSpPr>
        <p:spPr bwMode="auto">
          <a:xfrm>
            <a:off x="5127625" y="3933825"/>
            <a:ext cx="1871663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000">
                <a:solidFill>
                  <a:schemeClr val="bg1"/>
                </a:solidFill>
                <a:latin typeface="Century Gothic" panose="020B0502020202020204" pitchFamily="34" charset="0"/>
              </a:rPr>
              <a:t>спикеров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000">
                <a:solidFill>
                  <a:schemeClr val="bg1"/>
                </a:solidFill>
                <a:latin typeface="Century Gothic" panose="020B0502020202020204" pitchFamily="34" charset="0"/>
              </a:rPr>
              <a:t>пленарного заседания</a:t>
            </a:r>
          </a:p>
        </p:txBody>
      </p:sp>
      <p:sp>
        <p:nvSpPr>
          <p:cNvPr id="10253" name="TextBox 17"/>
          <p:cNvSpPr txBox="1">
            <a:spLocks noChangeArrowheads="1"/>
          </p:cNvSpPr>
          <p:nvPr/>
        </p:nvSpPr>
        <p:spPr bwMode="auto">
          <a:xfrm>
            <a:off x="8759825" y="3213100"/>
            <a:ext cx="18002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4800" b="1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r>
          </a:p>
        </p:txBody>
      </p:sp>
      <p:sp>
        <p:nvSpPr>
          <p:cNvPr id="10254" name="TextBox 18"/>
          <p:cNvSpPr txBox="1">
            <a:spLocks noChangeArrowheads="1"/>
          </p:cNvSpPr>
          <p:nvPr/>
        </p:nvSpPr>
        <p:spPr bwMode="auto">
          <a:xfrm>
            <a:off x="8724900" y="4089400"/>
            <a:ext cx="18716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000">
                <a:solidFill>
                  <a:schemeClr val="bg1"/>
                </a:solidFill>
                <a:latin typeface="Century Gothic" panose="020B0502020202020204" pitchFamily="34" charset="0"/>
              </a:rPr>
              <a:t>панельные сессии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E51A0A9-E95A-41A5-ABF0-09B5D1182575}"/>
              </a:ext>
            </a:extLst>
          </p:cNvPr>
          <p:cNvSpPr/>
          <p:nvPr/>
        </p:nvSpPr>
        <p:spPr>
          <a:xfrm>
            <a:off x="800701" y="5638151"/>
            <a:ext cx="44588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sz="1400" b="1" dirty="0">
                <a:latin typeface="Century Gothic" panose="020B0502020202020204" pitchFamily="34" charset="0"/>
              </a:rPr>
              <a:t>Медианное размытие с радиусом 4 и оператор </a:t>
            </a:r>
            <a:r>
              <a:rPr lang="ru-RU" altLang="ru-RU" sz="1400" b="1" dirty="0" err="1">
                <a:latin typeface="Century Gothic" panose="020B0502020202020204" pitchFamily="34" charset="0"/>
              </a:rPr>
              <a:t>Превитта</a:t>
            </a:r>
            <a:endParaRPr lang="ru-RU" altLang="ru-RU" sz="1400" b="1" dirty="0">
              <a:latin typeface="Century Gothic" panose="020B0502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99D816C-4C25-44E0-9815-9909DA937C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489" y="2463101"/>
            <a:ext cx="5313305" cy="316052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039629-3FF0-45DB-89AB-BCDA2B6901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7046" y="2433462"/>
            <a:ext cx="5331465" cy="3190162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9C8EDF5-6780-4AC1-9E09-6766A411F12E}"/>
              </a:ext>
            </a:extLst>
          </p:cNvPr>
          <p:cNvSpPr/>
          <p:nvPr/>
        </p:nvSpPr>
        <p:spPr>
          <a:xfrm>
            <a:off x="6867165" y="5638151"/>
            <a:ext cx="4571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sz="1400" b="1" dirty="0">
                <a:latin typeface="Century Gothic" panose="020B0502020202020204" pitchFamily="34" charset="0"/>
              </a:rPr>
              <a:t>Медианное размытие с радиусом 4 и оператор </a:t>
            </a:r>
            <a:r>
              <a:rPr lang="ru-RU" altLang="ru-RU" sz="1400" b="1" dirty="0" err="1">
                <a:latin typeface="Century Gothic" panose="020B0502020202020204" pitchFamily="34" charset="0"/>
              </a:rPr>
              <a:t>Собель</a:t>
            </a:r>
            <a:endParaRPr lang="ru-RU" altLang="ru-RU" sz="1400" b="1" dirty="0">
              <a:latin typeface="Century Gothic" panose="020B0502020202020204" pitchFamily="34" charset="0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A2DC53D9-DA7F-47A3-98CA-2F7683A95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056" y="1080602"/>
            <a:ext cx="10972800" cy="1012825"/>
          </a:xfrm>
        </p:spPr>
        <p:txBody>
          <a:bodyPr/>
          <a:lstStyle/>
          <a:p>
            <a:r>
              <a:rPr lang="ru-RU" altLang="ru-RU" b="1" dirty="0">
                <a:latin typeface="Century Gothic"/>
              </a:rPr>
              <a:t>Примеры обработки фотографий</a:t>
            </a:r>
          </a:p>
        </p:txBody>
      </p:sp>
    </p:spTree>
    <p:extLst>
      <p:ext uri="{BB962C8B-B14F-4D97-AF65-F5344CB8AC3E}">
        <p14:creationId xmlns:p14="http://schemas.microsoft.com/office/powerpoint/2010/main" val="3177382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Объект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725" y="0"/>
            <a:ext cx="22002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8" y="452438"/>
            <a:ext cx="34290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Объект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6480175"/>
            <a:ext cx="7658100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9" name="TextBox 13"/>
          <p:cNvSpPr txBox="1">
            <a:spLocks noChangeArrowheads="1"/>
          </p:cNvSpPr>
          <p:nvPr/>
        </p:nvSpPr>
        <p:spPr bwMode="auto">
          <a:xfrm>
            <a:off x="1416050" y="3246438"/>
            <a:ext cx="20875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4800" b="1">
                <a:solidFill>
                  <a:schemeClr val="bg1"/>
                </a:solidFill>
                <a:latin typeface="Century Gothic" panose="020B0502020202020204" pitchFamily="34" charset="0"/>
              </a:rPr>
              <a:t>1000+</a:t>
            </a:r>
          </a:p>
        </p:txBody>
      </p:sp>
      <p:sp>
        <p:nvSpPr>
          <p:cNvPr id="10250" name="TextBox 14"/>
          <p:cNvSpPr txBox="1">
            <a:spLocks noChangeArrowheads="1"/>
          </p:cNvSpPr>
          <p:nvPr/>
        </p:nvSpPr>
        <p:spPr bwMode="auto">
          <a:xfrm>
            <a:off x="1487488" y="4181475"/>
            <a:ext cx="18716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000">
                <a:solidFill>
                  <a:schemeClr val="bg1"/>
                </a:solidFill>
                <a:latin typeface="Century Gothic" panose="020B0502020202020204" pitchFamily="34" charset="0"/>
              </a:rPr>
              <a:t>участников</a:t>
            </a:r>
          </a:p>
        </p:txBody>
      </p:sp>
      <p:sp>
        <p:nvSpPr>
          <p:cNvPr id="10251" name="TextBox 15"/>
          <p:cNvSpPr txBox="1">
            <a:spLocks noChangeArrowheads="1"/>
          </p:cNvSpPr>
          <p:nvPr/>
        </p:nvSpPr>
        <p:spPr bwMode="auto">
          <a:xfrm>
            <a:off x="5116513" y="3213100"/>
            <a:ext cx="18002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4800" b="1">
                <a:solidFill>
                  <a:schemeClr val="bg1"/>
                </a:solidFill>
                <a:latin typeface="Century Gothic" panose="020B0502020202020204" pitchFamily="34" charset="0"/>
              </a:rPr>
              <a:t>12</a:t>
            </a:r>
            <a:endParaRPr lang="ru-RU" altLang="ru-RU" sz="4400" b="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252" name="TextBox 16"/>
          <p:cNvSpPr txBox="1">
            <a:spLocks noChangeArrowheads="1"/>
          </p:cNvSpPr>
          <p:nvPr/>
        </p:nvSpPr>
        <p:spPr bwMode="auto">
          <a:xfrm>
            <a:off x="5127625" y="3933825"/>
            <a:ext cx="1871663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000">
                <a:solidFill>
                  <a:schemeClr val="bg1"/>
                </a:solidFill>
                <a:latin typeface="Century Gothic" panose="020B0502020202020204" pitchFamily="34" charset="0"/>
              </a:rPr>
              <a:t>спикеров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000">
                <a:solidFill>
                  <a:schemeClr val="bg1"/>
                </a:solidFill>
                <a:latin typeface="Century Gothic" panose="020B0502020202020204" pitchFamily="34" charset="0"/>
              </a:rPr>
              <a:t>пленарного заседания</a:t>
            </a:r>
          </a:p>
        </p:txBody>
      </p:sp>
      <p:sp>
        <p:nvSpPr>
          <p:cNvPr id="10253" name="TextBox 17"/>
          <p:cNvSpPr txBox="1">
            <a:spLocks noChangeArrowheads="1"/>
          </p:cNvSpPr>
          <p:nvPr/>
        </p:nvSpPr>
        <p:spPr bwMode="auto">
          <a:xfrm>
            <a:off x="8759825" y="3213100"/>
            <a:ext cx="18002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4800" b="1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r>
          </a:p>
        </p:txBody>
      </p:sp>
      <p:sp>
        <p:nvSpPr>
          <p:cNvPr id="10254" name="TextBox 18"/>
          <p:cNvSpPr txBox="1">
            <a:spLocks noChangeArrowheads="1"/>
          </p:cNvSpPr>
          <p:nvPr/>
        </p:nvSpPr>
        <p:spPr bwMode="auto">
          <a:xfrm>
            <a:off x="8724900" y="4089400"/>
            <a:ext cx="18716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000">
                <a:solidFill>
                  <a:schemeClr val="bg1"/>
                </a:solidFill>
                <a:latin typeface="Century Gothic" panose="020B0502020202020204" pitchFamily="34" charset="0"/>
              </a:rPr>
              <a:t>панельные сессии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9196D8D-2814-4585-9C8A-2CBF9BEA545C}"/>
              </a:ext>
            </a:extLst>
          </p:cNvPr>
          <p:cNvSpPr/>
          <p:nvPr/>
        </p:nvSpPr>
        <p:spPr>
          <a:xfrm>
            <a:off x="849326" y="5704628"/>
            <a:ext cx="43148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b="1" dirty="0">
                <a:latin typeface="Century Gothic" panose="020B0502020202020204" pitchFamily="34" charset="0"/>
              </a:rPr>
              <a:t>«</a:t>
            </a:r>
            <a:r>
              <a:rPr lang="ru-RU" altLang="ru-RU" sz="1400" b="1" dirty="0">
                <a:latin typeface="Century Gothic" panose="020B0502020202020204" pitchFamily="34" charset="0"/>
              </a:rPr>
              <a:t>Среднее» размытие с радиусом 4 и оператор </a:t>
            </a:r>
            <a:r>
              <a:rPr lang="ru-RU" altLang="ru-RU" sz="1400" b="1" dirty="0" err="1">
                <a:latin typeface="Century Gothic" panose="020B0502020202020204" pitchFamily="34" charset="0"/>
              </a:rPr>
              <a:t>Превитта</a:t>
            </a:r>
            <a:endParaRPr lang="ru-RU" altLang="ru-RU" b="1" dirty="0">
              <a:latin typeface="Century Gothic" panose="020B0502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F9A4B64-4F4D-47C3-A42F-C56225282C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620" y="2517480"/>
            <a:ext cx="5394255" cy="314383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902496-2B25-490F-8669-573D82F43E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6842" y="2570238"/>
            <a:ext cx="5386789" cy="3128971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7C179C7-0635-4D77-92C3-D47AD93A2342}"/>
              </a:ext>
            </a:extLst>
          </p:cNvPr>
          <p:cNvSpPr/>
          <p:nvPr/>
        </p:nvSpPr>
        <p:spPr>
          <a:xfrm>
            <a:off x="7096002" y="5699209"/>
            <a:ext cx="38684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b="1" dirty="0">
                <a:latin typeface="Century Gothic" panose="020B0502020202020204" pitchFamily="34" charset="0"/>
              </a:rPr>
              <a:t>«</a:t>
            </a:r>
            <a:r>
              <a:rPr lang="ru-RU" altLang="ru-RU" sz="1400" b="1" dirty="0">
                <a:latin typeface="Century Gothic" panose="020B0502020202020204" pitchFamily="34" charset="0"/>
              </a:rPr>
              <a:t>Среднее» размытие с радиусом 4 и оператор </a:t>
            </a:r>
            <a:r>
              <a:rPr lang="ru-RU" altLang="ru-RU" sz="1400" b="1" dirty="0" err="1">
                <a:latin typeface="Century Gothic" panose="020B0502020202020204" pitchFamily="34" charset="0"/>
              </a:rPr>
              <a:t>Собель</a:t>
            </a:r>
            <a:endParaRPr lang="ru-RU" altLang="ru-RU" b="1" dirty="0">
              <a:latin typeface="Century Gothic" panose="020B0502020202020204" pitchFamily="34" charset="0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93580376-D14A-4F07-BD13-5B134DD50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281054"/>
            <a:ext cx="10972800" cy="1012825"/>
          </a:xfrm>
        </p:spPr>
        <p:txBody>
          <a:bodyPr/>
          <a:lstStyle/>
          <a:p>
            <a:r>
              <a:rPr lang="ru-RU" altLang="ru-RU" b="1" dirty="0">
                <a:latin typeface="Century Gothic"/>
              </a:rPr>
              <a:t>Примеры обработки фотографий</a:t>
            </a:r>
          </a:p>
        </p:txBody>
      </p:sp>
    </p:spTree>
    <p:extLst>
      <p:ext uri="{BB962C8B-B14F-4D97-AF65-F5344CB8AC3E}">
        <p14:creationId xmlns:p14="http://schemas.microsoft.com/office/powerpoint/2010/main" val="895379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Объект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725" y="0"/>
            <a:ext cx="22002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8" y="452438"/>
            <a:ext cx="34290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Объект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6480175"/>
            <a:ext cx="7658100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9" name="TextBox 13"/>
          <p:cNvSpPr txBox="1">
            <a:spLocks noChangeArrowheads="1"/>
          </p:cNvSpPr>
          <p:nvPr/>
        </p:nvSpPr>
        <p:spPr bwMode="auto">
          <a:xfrm>
            <a:off x="1416050" y="3246438"/>
            <a:ext cx="20875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4800" b="1">
                <a:solidFill>
                  <a:schemeClr val="bg1"/>
                </a:solidFill>
                <a:latin typeface="Century Gothic" panose="020B0502020202020204" pitchFamily="34" charset="0"/>
              </a:rPr>
              <a:t>1000+</a:t>
            </a:r>
          </a:p>
        </p:txBody>
      </p:sp>
      <p:sp>
        <p:nvSpPr>
          <p:cNvPr id="10250" name="TextBox 14"/>
          <p:cNvSpPr txBox="1">
            <a:spLocks noChangeArrowheads="1"/>
          </p:cNvSpPr>
          <p:nvPr/>
        </p:nvSpPr>
        <p:spPr bwMode="auto">
          <a:xfrm>
            <a:off x="1487488" y="4181475"/>
            <a:ext cx="18716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000">
                <a:solidFill>
                  <a:schemeClr val="bg1"/>
                </a:solidFill>
                <a:latin typeface="Century Gothic" panose="020B0502020202020204" pitchFamily="34" charset="0"/>
              </a:rPr>
              <a:t>участников</a:t>
            </a:r>
          </a:p>
        </p:txBody>
      </p:sp>
      <p:sp>
        <p:nvSpPr>
          <p:cNvPr id="10251" name="TextBox 15"/>
          <p:cNvSpPr txBox="1">
            <a:spLocks noChangeArrowheads="1"/>
          </p:cNvSpPr>
          <p:nvPr/>
        </p:nvSpPr>
        <p:spPr bwMode="auto">
          <a:xfrm>
            <a:off x="5116513" y="3213100"/>
            <a:ext cx="18002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4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12</a:t>
            </a:r>
            <a:endParaRPr lang="ru-RU" altLang="ru-RU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252" name="TextBox 16"/>
          <p:cNvSpPr txBox="1">
            <a:spLocks noChangeArrowheads="1"/>
          </p:cNvSpPr>
          <p:nvPr/>
        </p:nvSpPr>
        <p:spPr bwMode="auto">
          <a:xfrm>
            <a:off x="5127625" y="3933825"/>
            <a:ext cx="1871663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000">
                <a:solidFill>
                  <a:schemeClr val="bg1"/>
                </a:solidFill>
                <a:latin typeface="Century Gothic" panose="020B0502020202020204" pitchFamily="34" charset="0"/>
              </a:rPr>
              <a:t>спикеров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000">
                <a:solidFill>
                  <a:schemeClr val="bg1"/>
                </a:solidFill>
                <a:latin typeface="Century Gothic" panose="020B0502020202020204" pitchFamily="34" charset="0"/>
              </a:rPr>
              <a:t>пленарного заседания</a:t>
            </a:r>
          </a:p>
        </p:txBody>
      </p:sp>
      <p:sp>
        <p:nvSpPr>
          <p:cNvPr id="10253" name="TextBox 17"/>
          <p:cNvSpPr txBox="1">
            <a:spLocks noChangeArrowheads="1"/>
          </p:cNvSpPr>
          <p:nvPr/>
        </p:nvSpPr>
        <p:spPr bwMode="auto">
          <a:xfrm>
            <a:off x="8759825" y="3213100"/>
            <a:ext cx="18002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4800" b="1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r>
          </a:p>
        </p:txBody>
      </p:sp>
      <p:sp>
        <p:nvSpPr>
          <p:cNvPr id="10254" name="TextBox 18"/>
          <p:cNvSpPr txBox="1">
            <a:spLocks noChangeArrowheads="1"/>
          </p:cNvSpPr>
          <p:nvPr/>
        </p:nvSpPr>
        <p:spPr bwMode="auto">
          <a:xfrm>
            <a:off x="8724900" y="4089400"/>
            <a:ext cx="18716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000">
                <a:solidFill>
                  <a:schemeClr val="bg1"/>
                </a:solidFill>
                <a:latin typeface="Century Gothic" panose="020B0502020202020204" pitchFamily="34" charset="0"/>
              </a:rPr>
              <a:t>панельные сессии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857C404-CEA9-4A26-909F-E123C68D0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892" y="2536482"/>
            <a:ext cx="5323817" cy="30724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5D820F4A-BB7C-4A8C-A298-0465C4C98153}"/>
                  </a:ext>
                </a:extLst>
              </p:cNvPr>
              <p:cNvSpPr/>
              <p:nvPr/>
            </p:nvSpPr>
            <p:spPr>
              <a:xfrm>
                <a:off x="6211582" y="5724410"/>
                <a:ext cx="56112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ru-RU" altLang="ru-RU" sz="1400" b="1" dirty="0">
                    <a:latin typeface="Century Gothic" panose="020B0502020202020204" pitchFamily="34" charset="0"/>
                  </a:rPr>
                  <a:t>Применение фильтра Гаусса с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ru-RU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ru-RU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ru-RU" altLang="ru-RU" sz="1400" b="1" dirty="0">
                    <a:latin typeface="Century Gothic" panose="020B0502020202020204" pitchFamily="34" charset="0"/>
                  </a:rPr>
                  <a:t> и оператора </a:t>
                </a:r>
                <a:r>
                  <a:rPr lang="ru-RU" altLang="ru-RU" sz="1400" b="1" dirty="0" err="1">
                    <a:latin typeface="Century Gothic" panose="020B0502020202020204" pitchFamily="34" charset="0"/>
                  </a:rPr>
                  <a:t>Превитт</a:t>
                </a:r>
                <a:endParaRPr lang="ru-RU" altLang="ru-RU" sz="1400" b="1" dirty="0"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5D820F4A-BB7C-4A8C-A298-0465C4C981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582" y="5724410"/>
                <a:ext cx="5611215" cy="307777"/>
              </a:xfrm>
              <a:prstGeom prst="rect">
                <a:avLst/>
              </a:prstGeom>
              <a:blipFill>
                <a:blip r:embed="rId6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16F884F7-977D-4A34-8679-F43BC9D8E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2543"/>
            <a:ext cx="10972800" cy="1012825"/>
          </a:xfrm>
        </p:spPr>
        <p:txBody>
          <a:bodyPr/>
          <a:lstStyle/>
          <a:p>
            <a:r>
              <a:rPr lang="ru-RU" altLang="ru-RU" b="1" dirty="0">
                <a:latin typeface="Century Gothic"/>
              </a:rPr>
              <a:t>Примеры обработки фотографий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0683F2C-2108-4C1D-90ED-37EC33B7AC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134" y="2532805"/>
            <a:ext cx="5323817" cy="30783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1598DE1C-5BF6-4F4C-9454-6FDF043422C1}"/>
                  </a:ext>
                </a:extLst>
              </p:cNvPr>
              <p:cNvSpPr/>
              <p:nvPr/>
            </p:nvSpPr>
            <p:spPr>
              <a:xfrm>
                <a:off x="372304" y="5724409"/>
                <a:ext cx="553747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ru-RU" altLang="ru-RU" sz="1400" b="1" dirty="0">
                    <a:latin typeface="Century Gothic" panose="020B0502020202020204" pitchFamily="34" charset="0"/>
                  </a:rPr>
                  <a:t>Применение фильтра Гаусса с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ru-RU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ru-RU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ru-RU" altLang="ru-RU" sz="1400" b="1" dirty="0">
                    <a:latin typeface="Century Gothic" panose="020B0502020202020204" pitchFamily="34" charset="0"/>
                  </a:rPr>
                  <a:t> и оператора </a:t>
                </a:r>
                <a:r>
                  <a:rPr lang="ru-RU" altLang="ru-RU" sz="1400" b="1" dirty="0" err="1">
                    <a:latin typeface="Century Gothic" panose="020B0502020202020204" pitchFamily="34" charset="0"/>
                  </a:rPr>
                  <a:t>Собеля</a:t>
                </a:r>
                <a:endParaRPr lang="ru-RU" altLang="ru-RU" sz="1400" b="1" dirty="0"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1598DE1C-5BF6-4F4C-9454-6FDF043422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04" y="5724409"/>
                <a:ext cx="5537478" cy="307777"/>
              </a:xfrm>
              <a:prstGeom prst="rect">
                <a:avLst/>
              </a:prstGeom>
              <a:blipFill>
                <a:blip r:embed="rId8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2131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28C91"/>
              </a:gs>
              <a:gs pos="100000">
                <a:srgbClr val="7A4684"/>
              </a:gs>
            </a:gsLst>
            <a:lin ang="49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171" name="Заголовок 1"/>
          <p:cNvSpPr>
            <a:spLocks noGrp="1"/>
          </p:cNvSpPr>
          <p:nvPr>
            <p:ph type="title"/>
          </p:nvPr>
        </p:nvSpPr>
        <p:spPr>
          <a:xfrm>
            <a:off x="609600" y="1100138"/>
            <a:ext cx="10972800" cy="1143000"/>
          </a:xfrm>
        </p:spPr>
        <p:txBody>
          <a:bodyPr/>
          <a:lstStyle/>
          <a:p>
            <a:r>
              <a:rPr lang="ru-RU" altLang="ru-RU" sz="3600" dirty="0">
                <a:solidFill>
                  <a:schemeClr val="bg1"/>
                </a:solidFill>
                <a:latin typeface="Century Gothic"/>
              </a:rPr>
              <a:t>Реализация для телеграмм бота </a:t>
            </a:r>
          </a:p>
        </p:txBody>
      </p:sp>
      <p:pic>
        <p:nvPicPr>
          <p:cNvPr id="7174" name="Рисунок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454025"/>
            <a:ext cx="34290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313" y="0"/>
            <a:ext cx="22002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Рисунок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6480175"/>
            <a:ext cx="7658100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381B170-9A63-4FB4-BEBC-1539BCE28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909" y="2093884"/>
            <a:ext cx="1948101" cy="4166337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B499DD1-25BB-46E9-B145-E67DB48DC8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222" y="2093883"/>
            <a:ext cx="1948101" cy="4160981"/>
          </a:xfrm>
          <a:prstGeom prst="rect">
            <a:avLst/>
          </a:prstGeom>
        </p:spPr>
      </p:pic>
      <p:pic>
        <p:nvPicPr>
          <p:cNvPr id="5" name="Рисунок 4" descr="Изображение выглядит как кот, внутренний, сидит, смотрит&#10;&#10;Автоматически созданное описание">
            <a:extLst>
              <a:ext uri="{FF2B5EF4-FFF2-40B4-BE49-F238E27FC236}">
                <a16:creationId xmlns:a16="http://schemas.microsoft.com/office/drawing/2014/main" id="{6DE1B195-FACA-41B6-847B-E1304FBCCE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4924" y="2093883"/>
            <a:ext cx="2081990" cy="416098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713" y="1535113"/>
            <a:ext cx="5108575" cy="378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650" y="-25400"/>
            <a:ext cx="4705350" cy="460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0D6D2C-871F-46A4-AB41-59286DD335F8}"/>
              </a:ext>
            </a:extLst>
          </p:cNvPr>
          <p:cNvSpPr txBox="1"/>
          <p:nvPr/>
        </p:nvSpPr>
        <p:spPr>
          <a:xfrm>
            <a:off x="3219893" y="5645888"/>
            <a:ext cx="5752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rgbClr val="058D91"/>
                </a:solidFill>
                <a:latin typeface="Century Gothic" panose="020B0502020202020204" pitchFamily="34" charset="0"/>
              </a:rPr>
              <a:t>Спасибо за внимание!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Заголовок 1"/>
          <p:cNvSpPr>
            <a:spLocks noGrp="1"/>
          </p:cNvSpPr>
          <p:nvPr>
            <p:ph type="ctrTitle"/>
          </p:nvPr>
        </p:nvSpPr>
        <p:spPr>
          <a:xfrm>
            <a:off x="335360" y="174624"/>
            <a:ext cx="8280400" cy="1470025"/>
          </a:xfrm>
        </p:spPr>
        <p:txBody>
          <a:bodyPr/>
          <a:lstStyle/>
          <a:p>
            <a:r>
              <a:rPr lang="ru-RU" altLang="ru-RU" b="1">
                <a:latin typeface="Century Gothic" panose="020B0502020202020204" pitchFamily="34" charset="0"/>
              </a:rPr>
              <a:t>Содержание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33772" y="1484784"/>
            <a:ext cx="8280400" cy="4968552"/>
          </a:xfrm>
        </p:spPr>
        <p:txBody>
          <a:bodyPr/>
          <a:lstStyle/>
          <a:p>
            <a:pPr marL="514350" indent="-514350" algn="just">
              <a:buAutoNum type="arabicPeriod"/>
              <a:defRPr/>
            </a:pPr>
            <a:endParaRPr lang="ru-RU" altLang="ru-RU" sz="1800" dirty="0">
              <a:solidFill>
                <a:schemeClr val="tx1">
                  <a:lumMod val="95000"/>
                  <a:lumOff val="5000"/>
                </a:schemeClr>
              </a:solidFill>
              <a:latin typeface="Century Gothic"/>
            </a:endParaRPr>
          </a:p>
          <a:p>
            <a:pPr marL="514350" indent="-514350" algn="just">
              <a:buAutoNum type="arabicPeriod"/>
              <a:defRPr/>
            </a:pPr>
            <a:r>
              <a:rPr lang="ru-RU" altLang="ru-RU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Реализация фильтра Гаусса</a:t>
            </a:r>
            <a:endParaRPr lang="ru-RU" altLang="ru-RU" sz="1800" dirty="0">
              <a:solidFill>
                <a:schemeClr val="tx1">
                  <a:lumMod val="95000"/>
                  <a:lumOff val="5000"/>
                </a:schemeClr>
              </a:solidFill>
              <a:latin typeface="Century Gothic"/>
              <a:cs typeface="Calibri"/>
            </a:endParaRPr>
          </a:p>
          <a:p>
            <a:pPr marL="514350" indent="-514350" algn="just">
              <a:buAutoNum type="arabicPeriod"/>
              <a:defRPr/>
            </a:pPr>
            <a:r>
              <a:rPr lang="ru-RU" altLang="ru-RU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Реализация медианного фильтра и среднего </a:t>
            </a:r>
          </a:p>
          <a:p>
            <a:pPr marL="514350" indent="-514350" algn="just">
              <a:buAutoNum type="arabicPeriod"/>
              <a:defRPr/>
            </a:pPr>
            <a:r>
              <a:rPr lang="ru-RU" altLang="ru-RU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Реализация различных операторов для нахождения границ на изображении (</a:t>
            </a:r>
            <a:r>
              <a:rPr lang="ru-RU" altLang="ru-RU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Собель</a:t>
            </a:r>
            <a:r>
              <a:rPr lang="ru-RU" altLang="ru-RU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 и </a:t>
            </a:r>
            <a:r>
              <a:rPr lang="ru-RU" altLang="ru-RU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Превитт</a:t>
            </a:r>
            <a:r>
              <a:rPr lang="ru-RU" altLang="ru-RU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)</a:t>
            </a:r>
            <a:endParaRPr lang="ru-RU" altLang="ru-RU" sz="1800" dirty="0">
              <a:solidFill>
                <a:schemeClr val="tx1">
                  <a:lumMod val="95000"/>
                  <a:lumOff val="5000"/>
                </a:schemeClr>
              </a:solidFill>
              <a:latin typeface="Century Gothic" panose="020B0502020202020204" pitchFamily="34" charset="0"/>
            </a:endParaRPr>
          </a:p>
          <a:p>
            <a:pPr marL="514350" indent="-514350" algn="just">
              <a:buAutoNum type="arabicPeriod"/>
              <a:defRPr/>
            </a:pPr>
            <a:r>
              <a:rPr lang="ru-RU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  <a:cs typeface="Calibri"/>
              </a:rPr>
              <a:t>Создание пользовательского интерфейса бот-телеграмм и </a:t>
            </a:r>
            <a:r>
              <a:rPr lang="ru-RU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  <a:cs typeface="Calibri"/>
              </a:rPr>
              <a:t>tkinter</a:t>
            </a:r>
            <a:endParaRPr lang="ru-RU" sz="1800" dirty="0">
              <a:solidFill>
                <a:schemeClr val="tx1">
                  <a:lumMod val="95000"/>
                  <a:lumOff val="5000"/>
                </a:schemeClr>
              </a:solidFill>
              <a:latin typeface="Century Gothic"/>
              <a:cs typeface="Calibri"/>
            </a:endParaRPr>
          </a:p>
          <a:p>
            <a:pPr marL="514350" indent="-514350" algn="just">
              <a:buAutoNum type="arabicPeriod"/>
              <a:defRPr/>
            </a:pPr>
            <a:r>
              <a:rPr lang="ru-RU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  <a:cs typeface="Calibri"/>
              </a:rPr>
              <a:t>Результаты работы </a:t>
            </a:r>
          </a:p>
          <a:p>
            <a:pPr lvl="8" algn="just">
              <a:defRPr/>
            </a:pPr>
            <a:br>
              <a:rPr lang="en-US" dirty="0"/>
            </a:br>
            <a:endParaRPr lang="en-US" dirty="0">
              <a:cs typeface="Calibri"/>
            </a:endParaRPr>
          </a:p>
          <a:p>
            <a:pPr marL="514350" indent="-514350" algn="just">
              <a:buAutoNum type="arabicPeriod"/>
              <a:defRPr/>
            </a:pPr>
            <a:endParaRPr lang="ru-RU" sz="1800" dirty="0">
              <a:solidFill>
                <a:schemeClr val="tx1">
                  <a:lumMod val="95000"/>
                  <a:lumOff val="5000"/>
                </a:schemeClr>
              </a:solidFill>
              <a:latin typeface="Century Gothic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556750" y="0"/>
            <a:ext cx="2635250" cy="6853238"/>
          </a:xfrm>
          <a:prstGeom prst="rect">
            <a:avLst/>
          </a:prstGeom>
          <a:gradFill>
            <a:gsLst>
              <a:gs pos="0">
                <a:srgbClr val="128C91"/>
              </a:gs>
              <a:gs pos="100000">
                <a:srgbClr val="7A4684"/>
              </a:gs>
            </a:gsLst>
            <a:lin ang="49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4101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313" y="0"/>
            <a:ext cx="22002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Заголовок 1"/>
          <p:cNvSpPr>
            <a:spLocks noGrp="1"/>
          </p:cNvSpPr>
          <p:nvPr>
            <p:ph type="ctrTitle"/>
          </p:nvPr>
        </p:nvSpPr>
        <p:spPr>
          <a:xfrm>
            <a:off x="545521" y="174624"/>
            <a:ext cx="8539145" cy="1470025"/>
          </a:xfrm>
        </p:spPr>
        <p:txBody>
          <a:bodyPr/>
          <a:lstStyle/>
          <a:p>
            <a:r>
              <a:rPr lang="ru-RU" altLang="ru-RU" b="1" dirty="0">
                <a:latin typeface="Century Gothic"/>
              </a:rPr>
              <a:t>Реализация фильтра Гаусса</a:t>
            </a:r>
            <a:endParaRPr lang="ru-RU" altLang="ru-RU" b="1" dirty="0">
              <a:latin typeface="Century Gothic" panose="020B050202020202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33772" y="1484784"/>
            <a:ext cx="8280400" cy="4968552"/>
          </a:xfrm>
        </p:spPr>
        <p:txBody>
          <a:bodyPr/>
          <a:lstStyle/>
          <a:p>
            <a:pPr marL="514350" indent="-514350" algn="just">
              <a:buAutoNum type="arabicPeriod"/>
              <a:defRPr/>
            </a:pPr>
            <a:endParaRPr lang="ru-RU" altLang="ru-RU" sz="1800" dirty="0">
              <a:solidFill>
                <a:schemeClr val="tx1">
                  <a:lumMod val="95000"/>
                  <a:lumOff val="5000"/>
                </a:schemeClr>
              </a:solidFill>
              <a:latin typeface="Century Gothic"/>
            </a:endParaRPr>
          </a:p>
          <a:p>
            <a:pPr marL="514350" indent="-514350" algn="just">
              <a:buAutoNum type="arabicPeriod"/>
              <a:defRPr/>
            </a:pPr>
            <a:endParaRPr lang="ru-RU" altLang="ru-RU" sz="1800" dirty="0">
              <a:solidFill>
                <a:schemeClr val="tx1">
                  <a:lumMod val="95000"/>
                  <a:lumOff val="5000"/>
                </a:schemeClr>
              </a:solidFill>
              <a:latin typeface="Century Gothic"/>
              <a:cs typeface="Calibri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556750" y="0"/>
            <a:ext cx="2635250" cy="6853238"/>
          </a:xfrm>
          <a:prstGeom prst="rect">
            <a:avLst/>
          </a:prstGeom>
          <a:gradFill>
            <a:gsLst>
              <a:gs pos="0">
                <a:srgbClr val="128C91"/>
              </a:gs>
              <a:gs pos="100000">
                <a:srgbClr val="7A4684"/>
              </a:gs>
            </a:gsLst>
            <a:lin ang="49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4101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313" y="0"/>
            <a:ext cx="22002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F06864-9BEC-48E5-B859-6EA7EE3B9196}"/>
                  </a:ext>
                </a:extLst>
              </p:cNvPr>
              <p:cNvSpPr txBox="1"/>
              <p:nvPr/>
            </p:nvSpPr>
            <p:spPr>
              <a:xfrm>
                <a:off x="456611" y="1764582"/>
                <a:ext cx="8716963" cy="10603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функция Гаусса от двух переменных</m:t>
                    </m:r>
                  </m:oMath>
                </a14:m>
                <a:r>
                  <a:rPr lang="ru-RU" dirty="0"/>
                  <a:t>, где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Calibri"/>
                      </a:rPr>
                      <m:t>𝑥</m:t>
                    </m:r>
                  </m:oMath>
                </a14:m>
                <a:r>
                  <a:rPr lang="en-GB" dirty="0">
                    <a:cs typeface="Calibri"/>
                  </a:rPr>
                  <a:t> </a:t>
                </a:r>
                <a:r>
                  <a:rPr lang="ru-RU" dirty="0">
                    <a:cs typeface="Calibri"/>
                  </a:rPr>
                  <a:t>и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Calibri"/>
                      </a:rPr>
                      <m:t>𝑦</m:t>
                    </m:r>
                  </m:oMath>
                </a14:m>
                <a:r>
                  <a:rPr lang="en-US" dirty="0">
                    <a:cs typeface="Calibri"/>
                  </a:rPr>
                  <a:t> – </a:t>
                </a:r>
                <a:r>
                  <a:rPr lang="ru-RU" dirty="0">
                    <a:cs typeface="Calibri"/>
                  </a:rPr>
                  <a:t>отклонения от начальной точки.</a:t>
                </a:r>
                <a:endParaRPr lang="en-GB" dirty="0">
                  <a:cs typeface="Calibri"/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F06864-9BEC-48E5-B859-6EA7EE3B9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11" y="1764582"/>
                <a:ext cx="8716963" cy="1060355"/>
              </a:xfrm>
              <a:prstGeom prst="rect">
                <a:avLst/>
              </a:prstGeom>
              <a:blipFill>
                <a:blip r:embed="rId3"/>
                <a:stretch>
                  <a:fillRect r="-6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9668195A-2342-4F5B-AC1B-7C12D90B4D25}"/>
                  </a:ext>
                </a:extLst>
              </p:cNvPr>
              <p:cNvSpPr/>
              <p:nvPr/>
            </p:nvSpPr>
            <p:spPr>
              <a:xfrm>
                <a:off x="1893779" y="3038646"/>
                <a:ext cx="51603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ru-RU" dirty="0">
                    <a:cs typeface="Calibri"/>
                  </a:rPr>
                  <a:t>Пример: для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ru-RU" dirty="0">
                    <a:cs typeface="Calibri"/>
                  </a:rPr>
                  <a:t>, рассматривается матрица 5</a:t>
                </a:r>
                <a:r>
                  <a:rPr lang="en-US" dirty="0">
                    <a:cs typeface="Calibri"/>
                  </a:rPr>
                  <a:t>x5</a:t>
                </a:r>
                <a:r>
                  <a:rPr lang="ru-RU" dirty="0">
                    <a:cs typeface="Calibri"/>
                  </a:rPr>
                  <a:t> </a:t>
                </a:r>
                <a:endParaRPr lang="en-GB" dirty="0">
                  <a:cs typeface="Calibri"/>
                </a:endParaRPr>
              </a:p>
            </p:txBody>
          </p:sp>
        </mc:Choice>
        <mc:Fallback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9668195A-2342-4F5B-AC1B-7C12D90B4D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779" y="3038646"/>
                <a:ext cx="5160387" cy="369332"/>
              </a:xfrm>
              <a:prstGeom prst="rect">
                <a:avLst/>
              </a:prstGeom>
              <a:blipFill>
                <a:blip r:embed="rId4"/>
                <a:stretch>
                  <a:fillRect l="-709"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Таблица 9">
            <a:extLst>
              <a:ext uri="{FF2B5EF4-FFF2-40B4-BE49-F238E27FC236}">
                <a16:creationId xmlns:a16="http://schemas.microsoft.com/office/drawing/2014/main" id="{A07340C4-B2EB-423B-BDC5-1E7B9D3ED7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869651"/>
              </p:ext>
            </p:extLst>
          </p:nvPr>
        </p:nvGraphicFramePr>
        <p:xfrm>
          <a:off x="1055147" y="3720522"/>
          <a:ext cx="7519890" cy="2420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3978">
                  <a:extLst>
                    <a:ext uri="{9D8B030D-6E8A-4147-A177-3AD203B41FA5}">
                      <a16:colId xmlns:a16="http://schemas.microsoft.com/office/drawing/2014/main" val="3512101757"/>
                    </a:ext>
                  </a:extLst>
                </a:gridCol>
                <a:gridCol w="1503978">
                  <a:extLst>
                    <a:ext uri="{9D8B030D-6E8A-4147-A177-3AD203B41FA5}">
                      <a16:colId xmlns:a16="http://schemas.microsoft.com/office/drawing/2014/main" val="321208247"/>
                    </a:ext>
                  </a:extLst>
                </a:gridCol>
                <a:gridCol w="1503978">
                  <a:extLst>
                    <a:ext uri="{9D8B030D-6E8A-4147-A177-3AD203B41FA5}">
                      <a16:colId xmlns:a16="http://schemas.microsoft.com/office/drawing/2014/main" val="429785139"/>
                    </a:ext>
                  </a:extLst>
                </a:gridCol>
                <a:gridCol w="1503978">
                  <a:extLst>
                    <a:ext uri="{9D8B030D-6E8A-4147-A177-3AD203B41FA5}">
                      <a16:colId xmlns:a16="http://schemas.microsoft.com/office/drawing/2014/main" val="1347976249"/>
                    </a:ext>
                  </a:extLst>
                </a:gridCol>
                <a:gridCol w="1503978">
                  <a:extLst>
                    <a:ext uri="{9D8B030D-6E8A-4147-A177-3AD203B41FA5}">
                      <a16:colId xmlns:a16="http://schemas.microsoft.com/office/drawing/2014/main" val="637835984"/>
                    </a:ext>
                  </a:extLst>
                </a:gridCol>
              </a:tblGrid>
              <a:tr h="484054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0.003</a:t>
                      </a:r>
                      <a:endParaRPr lang="ru-RU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0.013</a:t>
                      </a:r>
                      <a:endParaRPr lang="ru-RU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0.022</a:t>
                      </a:r>
                      <a:endParaRPr lang="ru-RU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0.013</a:t>
                      </a:r>
                      <a:endParaRPr lang="ru-RU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0.003</a:t>
                      </a:r>
                      <a:endParaRPr lang="ru-RU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347822"/>
                  </a:ext>
                </a:extLst>
              </a:tr>
              <a:tr h="48405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0.013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0.059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0.097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0.059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0.013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37288929"/>
                  </a:ext>
                </a:extLst>
              </a:tr>
              <a:tr h="48405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0.022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0.097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0.159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0.097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0.022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9085070"/>
                  </a:ext>
                </a:extLst>
              </a:tr>
              <a:tr h="48405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0.013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0.059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0.097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0.059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0.013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1444731"/>
                  </a:ext>
                </a:extLst>
              </a:tr>
              <a:tr h="48405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0.003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0.013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0.022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0.013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0.003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5847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3514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Заголовок 1"/>
          <p:cNvSpPr>
            <a:spLocks noGrp="1"/>
          </p:cNvSpPr>
          <p:nvPr>
            <p:ph type="ctrTitle"/>
          </p:nvPr>
        </p:nvSpPr>
        <p:spPr>
          <a:xfrm>
            <a:off x="335360" y="174624"/>
            <a:ext cx="8280400" cy="1470025"/>
          </a:xfrm>
        </p:spPr>
        <p:txBody>
          <a:bodyPr/>
          <a:lstStyle/>
          <a:p>
            <a:r>
              <a:rPr lang="ru-RU" altLang="ru-RU" b="1">
                <a:solidFill>
                  <a:srgbClr val="000000"/>
                </a:solidFill>
                <a:latin typeface="Century Gothic"/>
              </a:rPr>
              <a:t>Реализация медианного и "среднего" фильтра </a:t>
            </a:r>
            <a:r>
              <a:rPr lang="ru-RU" altLang="ru-RU" b="1">
                <a:latin typeface="Century Gothic"/>
              </a:rPr>
              <a:t> </a:t>
            </a:r>
            <a:endParaRPr lang="ru-RU" altLang="ru-RU" b="1">
              <a:latin typeface="Century Gothic" panose="020B050202020202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33772" y="1484784"/>
            <a:ext cx="8280400" cy="4968552"/>
          </a:xfrm>
        </p:spPr>
        <p:txBody>
          <a:bodyPr/>
          <a:lstStyle/>
          <a:p>
            <a:pPr marL="514350" indent="-514350" algn="just">
              <a:buAutoNum type="arabicPeriod"/>
              <a:defRPr/>
            </a:pPr>
            <a:endParaRPr lang="ru-RU" altLang="ru-RU" sz="1800">
              <a:solidFill>
                <a:schemeClr val="tx1">
                  <a:lumMod val="95000"/>
                  <a:lumOff val="5000"/>
                </a:schemeClr>
              </a:solidFill>
              <a:latin typeface="Century Gothic"/>
            </a:endParaRPr>
          </a:p>
          <a:p>
            <a:pPr marL="514350" indent="-514350" algn="just">
              <a:buAutoNum type="arabicPeriod"/>
              <a:defRPr/>
            </a:pPr>
            <a:endParaRPr lang="ru-RU" altLang="ru-RU" sz="1800">
              <a:solidFill>
                <a:schemeClr val="tx1">
                  <a:lumMod val="95000"/>
                  <a:lumOff val="5000"/>
                </a:schemeClr>
              </a:solidFill>
              <a:latin typeface="Century Gothic"/>
              <a:cs typeface="Calibri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556750" y="0"/>
            <a:ext cx="2635250" cy="6853238"/>
          </a:xfrm>
          <a:prstGeom prst="rect">
            <a:avLst/>
          </a:prstGeom>
          <a:gradFill>
            <a:gsLst>
              <a:gs pos="0">
                <a:srgbClr val="128C91"/>
              </a:gs>
              <a:gs pos="100000">
                <a:srgbClr val="7A4684"/>
              </a:gs>
            </a:gsLst>
            <a:lin ang="49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4101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313" y="0"/>
            <a:ext cx="22002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FA4240-9D49-432F-8888-33C3219A66CE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1D349C-0E3A-4690-8E4F-BE8698C20DA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79CC0A-9B51-441A-9656-F5828DA86DA4}"/>
              </a:ext>
            </a:extLst>
          </p:cNvPr>
          <p:cNvSpPr txBox="1"/>
          <p:nvPr/>
        </p:nvSpPr>
        <p:spPr>
          <a:xfrm>
            <a:off x="339306" y="1877683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dirty="0" err="1">
                <a:latin typeface="Calibri"/>
                <a:cs typeface="Calibri"/>
              </a:rPr>
              <a:t>Медианный</a:t>
            </a:r>
            <a:r>
              <a:rPr lang="en-GB" sz="2400" dirty="0">
                <a:latin typeface="Calibri"/>
                <a:cs typeface="Calibri"/>
              </a:rPr>
              <a:t>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521004-5942-4EEE-8C25-C983420953AE}"/>
              </a:ext>
            </a:extLst>
          </p:cNvPr>
          <p:cNvSpPr txBox="1"/>
          <p:nvPr/>
        </p:nvSpPr>
        <p:spPr>
          <a:xfrm>
            <a:off x="7455200" y="187678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dirty="0" err="1">
                <a:latin typeface="Calibri"/>
                <a:cs typeface="Calibri"/>
              </a:rPr>
              <a:t>Средний</a:t>
            </a:r>
            <a:r>
              <a:rPr lang="en-GB" sz="2400" dirty="0">
                <a:latin typeface="Calibri"/>
                <a:cs typeface="Calibri"/>
              </a:rPr>
              <a:t> </a:t>
            </a:r>
            <a:endParaRPr lang="en-GB" sz="240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C34D79-C83D-4A22-A359-195EAE8309E9}"/>
              </a:ext>
            </a:extLst>
          </p:cNvPr>
          <p:cNvSpPr txBox="1"/>
          <p:nvPr/>
        </p:nvSpPr>
        <p:spPr>
          <a:xfrm>
            <a:off x="5010150" y="34861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 dirty="0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221656-9C39-424B-BD60-4AE7F4CB8CAF}"/>
              </a:ext>
            </a:extLst>
          </p:cNvPr>
          <p:cNvSpPr txBox="1"/>
          <p:nvPr/>
        </p:nvSpPr>
        <p:spPr>
          <a:xfrm>
            <a:off x="5931" y="2507591"/>
            <a:ext cx="374961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latin typeface="Calibri"/>
                <a:cs typeface="Calibri"/>
              </a:rPr>
              <a:t>В </a:t>
            </a:r>
            <a:r>
              <a:rPr lang="en-GB" dirty="0" err="1">
                <a:latin typeface="Calibri"/>
                <a:cs typeface="Calibri"/>
              </a:rPr>
              <a:t>данном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методе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при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обычном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размере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матрицы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происходит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сортировка</a:t>
            </a:r>
            <a:r>
              <a:rPr lang="en-GB" dirty="0">
                <a:latin typeface="Calibri"/>
                <a:cs typeface="Calibri"/>
              </a:rPr>
              <a:t> 9 </a:t>
            </a:r>
            <a:r>
              <a:rPr lang="en-GB" dirty="0" err="1">
                <a:latin typeface="Calibri"/>
                <a:cs typeface="Calibri"/>
              </a:rPr>
              <a:t>элементов</a:t>
            </a:r>
            <a:r>
              <a:rPr lang="en-GB" dirty="0">
                <a:latin typeface="Calibri"/>
                <a:cs typeface="Calibri"/>
              </a:rPr>
              <a:t> и </a:t>
            </a:r>
            <a:r>
              <a:rPr lang="en-GB" dirty="0" err="1">
                <a:latin typeface="Calibri"/>
                <a:cs typeface="Calibri"/>
              </a:rPr>
              <a:t>выбирается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квантиль</a:t>
            </a:r>
            <a:r>
              <a:rPr lang="en-GB" dirty="0">
                <a:latin typeface="Calibri"/>
                <a:cs typeface="Calibri"/>
              </a:rPr>
              <a:t> 50%</a:t>
            </a:r>
            <a:endParaRPr lang="en-GB" dirty="0"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88637E-7F49-4447-ADD8-E4A0936E668E}"/>
              </a:ext>
            </a:extLst>
          </p:cNvPr>
          <p:cNvSpPr txBox="1"/>
          <p:nvPr/>
        </p:nvSpPr>
        <p:spPr>
          <a:xfrm>
            <a:off x="6092055" y="2421327"/>
            <a:ext cx="374961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latin typeface="Calibri"/>
                <a:cs typeface="Calibri"/>
              </a:rPr>
              <a:t>В </a:t>
            </a:r>
            <a:r>
              <a:rPr lang="en-GB" dirty="0" err="1">
                <a:latin typeface="Calibri"/>
                <a:cs typeface="Calibri"/>
              </a:rPr>
              <a:t>данном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методе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при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обычном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размере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матрицы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находится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среднее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арифметическое</a:t>
            </a:r>
            <a:r>
              <a:rPr lang="en-GB" dirty="0">
                <a:latin typeface="Calibri"/>
                <a:cs typeface="Calibri"/>
              </a:rPr>
              <a:t>, </a:t>
            </a:r>
            <a:r>
              <a:rPr lang="en-GB" dirty="0" err="1">
                <a:latin typeface="Calibri"/>
                <a:cs typeface="Calibri"/>
              </a:rPr>
              <a:t>что</a:t>
            </a:r>
            <a:r>
              <a:rPr lang="en-GB" dirty="0">
                <a:latin typeface="Calibri"/>
                <a:cs typeface="Calibri"/>
              </a:rPr>
              <a:t> и </a:t>
            </a:r>
            <a:r>
              <a:rPr lang="en-GB" dirty="0" err="1">
                <a:latin typeface="Calibri"/>
                <a:cs typeface="Calibri"/>
              </a:rPr>
              <a:t>является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значением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пикселя</a:t>
            </a:r>
            <a:endParaRPr lang="en-GB" dirty="0" err="1">
              <a:cs typeface="Calibri"/>
            </a:endParaRPr>
          </a:p>
        </p:txBody>
      </p:sp>
      <p:graphicFrame>
        <p:nvGraphicFramePr>
          <p:cNvPr id="6" name="Table 11">
            <a:extLst>
              <a:ext uri="{FF2B5EF4-FFF2-40B4-BE49-F238E27FC236}">
                <a16:creationId xmlns:a16="http://schemas.microsoft.com/office/drawing/2014/main" id="{5BD1A5F6-6590-42A6-84BA-910146AADC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69023"/>
              </p:ext>
            </p:extLst>
          </p:nvPr>
        </p:nvGraphicFramePr>
        <p:xfrm>
          <a:off x="1708727" y="3763818"/>
          <a:ext cx="6037440" cy="24673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2480">
                  <a:extLst>
                    <a:ext uri="{9D8B030D-6E8A-4147-A177-3AD203B41FA5}">
                      <a16:colId xmlns:a16="http://schemas.microsoft.com/office/drawing/2014/main" val="3450925707"/>
                    </a:ext>
                  </a:extLst>
                </a:gridCol>
                <a:gridCol w="2012480">
                  <a:extLst>
                    <a:ext uri="{9D8B030D-6E8A-4147-A177-3AD203B41FA5}">
                      <a16:colId xmlns:a16="http://schemas.microsoft.com/office/drawing/2014/main" val="3770067075"/>
                    </a:ext>
                  </a:extLst>
                </a:gridCol>
                <a:gridCol w="2012480">
                  <a:extLst>
                    <a:ext uri="{9D8B030D-6E8A-4147-A177-3AD203B41FA5}">
                      <a16:colId xmlns:a16="http://schemas.microsoft.com/office/drawing/2014/main" val="1343620019"/>
                    </a:ext>
                  </a:extLst>
                </a:gridCol>
              </a:tblGrid>
              <a:tr h="82245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z1 </a:t>
                      </a:r>
                      <a:endParaRPr lang="en-GB" sz="2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z2</a:t>
                      </a:r>
                      <a:endParaRPr lang="en-GB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z3 </a:t>
                      </a:r>
                      <a:endParaRPr lang="en-GB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2356127"/>
                  </a:ext>
                </a:extLst>
              </a:tr>
              <a:tr h="8224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z4</a:t>
                      </a:r>
                      <a:endParaRPr lang="en-GB" sz="2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5</a:t>
                      </a:r>
                      <a:endParaRPr lang="en-GB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z6</a:t>
                      </a:r>
                      <a:endParaRPr lang="en-GB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8003595"/>
                  </a:ext>
                </a:extLst>
              </a:tr>
              <a:tr h="8224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z7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81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z8 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81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z9 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8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6581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3509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Заголовок 1"/>
          <p:cNvSpPr>
            <a:spLocks noGrp="1"/>
          </p:cNvSpPr>
          <p:nvPr>
            <p:ph type="title"/>
          </p:nvPr>
        </p:nvSpPr>
        <p:spPr>
          <a:xfrm>
            <a:off x="614363" y="1196975"/>
            <a:ext cx="10972800" cy="1012825"/>
          </a:xfrm>
        </p:spPr>
        <p:txBody>
          <a:bodyPr/>
          <a:lstStyle/>
          <a:p>
            <a:r>
              <a:rPr lang="ru-RU" altLang="ru-RU" b="1" dirty="0">
                <a:latin typeface="Century Gothic"/>
              </a:rPr>
              <a:t>Реализация оператора </a:t>
            </a:r>
            <a:r>
              <a:rPr lang="ru-RU" altLang="ru-RU" b="1" dirty="0" err="1">
                <a:latin typeface="Century Gothic"/>
              </a:rPr>
              <a:t>Превитта</a:t>
            </a:r>
            <a:endParaRPr lang="ru-RU" altLang="ru-RU" b="1" dirty="0">
              <a:latin typeface="Century Gothic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40053" y="2380240"/>
                <a:ext cx="5364739" cy="4099935"/>
              </a:xfrm>
            </p:spPr>
            <p:txBody>
              <a:bodyPr/>
              <a:lstStyle/>
              <a:p>
                <a:r>
                  <a:rPr lang="ru-RU" altLang="ru-RU" sz="2000" dirty="0">
                    <a:latin typeface="Century Gothic"/>
                  </a:rPr>
                  <a:t>Берется область из изображения 3x3 </a:t>
                </a:r>
              </a:p>
              <a:p>
                <a:r>
                  <a:rPr lang="ru-RU" altLang="ru-RU" sz="2000" dirty="0">
                    <a:latin typeface="Century Gothic"/>
                  </a:rPr>
                  <a:t>После вычисляются коэффициенты из масок для x(Матрица E) и y (Матрица F) . Матрица</a:t>
                </a:r>
              </a:p>
              <a:p>
                <a:r>
                  <a:rPr lang="ru-RU" altLang="ru-RU" sz="2000" dirty="0">
                    <a:latin typeface="Century Gothic"/>
                  </a:rPr>
                  <a:t> Обозначаем  </a:t>
                </a:r>
                <a:br>
                  <a:rPr lang="ru-RU" altLang="ru-RU" sz="2000" dirty="0">
                    <a:latin typeface="Century Gothic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000" i="1" dirty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ru-RU" sz="2000" i="1" dirty="0">
                            <a:latin typeface="Cambria Math" panose="02040503050406030204" pitchFamily="18" charset="0"/>
                            <a:cs typeface="Calibri"/>
                          </a:rPr>
                          <m:t>𝐺</m:t>
                        </m:r>
                      </m:e>
                      <m:sub>
                        <m:r>
                          <a:rPr lang="en-US" altLang="ru-RU" sz="2000" b="0" i="1" dirty="0" smtClean="0">
                            <a:latin typeface="Cambria Math" panose="02040503050406030204" pitchFamily="18" charset="0"/>
                            <a:cs typeface="Calibri"/>
                          </a:rPr>
                          <m:t>𝑥</m:t>
                        </m:r>
                      </m:sub>
                    </m:sSub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=(</m:t>
                    </m:r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7 + </m:t>
                    </m:r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8 + </m:t>
                    </m:r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9)−(</m:t>
                    </m:r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1+</m:t>
                    </m:r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2++</m:t>
                    </m:r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3)</m:t>
                    </m:r>
                  </m:oMath>
                </a14:m>
                <a:endParaRPr lang="ru-RU" altLang="ru-RU" sz="2000" dirty="0">
                  <a:latin typeface="Century Gothic"/>
                  <a:cs typeface="Calibri"/>
                </a:endParaRPr>
              </a:p>
              <a:p>
                <a:pPr marL="0" indent="0">
                  <a:buNone/>
                </a:pPr>
                <a:r>
                  <a:rPr lang="ru-RU" altLang="ru-RU" sz="2000" dirty="0">
                    <a:latin typeface="Century Gothic"/>
                    <a:cs typeface="Calibri"/>
                  </a:rPr>
                  <a:t>    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000" i="1" dirty="0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ru-RU" sz="2000" b="0" i="1" dirty="0" smtClean="0">
                            <a:latin typeface="Cambria Math" panose="02040503050406030204" pitchFamily="18" charset="0"/>
                            <a:cs typeface="Calibri"/>
                          </a:rPr>
                          <m:t>𝐺</m:t>
                        </m:r>
                      </m:e>
                      <m:sub>
                        <m:r>
                          <a:rPr lang="en-US" altLang="ru-RU" sz="2000" b="0" i="1" dirty="0" smtClean="0">
                            <a:latin typeface="Cambria Math" panose="02040503050406030204" pitchFamily="18" charset="0"/>
                            <a:cs typeface="Calibri"/>
                          </a:rPr>
                          <m:t>𝑦</m:t>
                        </m:r>
                      </m:sub>
                    </m:sSub>
                    <m:r>
                      <a:rPr lang="ru-RU" altLang="ru-RU" sz="2000" i="1" dirty="0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ru-RU" altLang="ru-RU" sz="2000" i="1" dirty="0"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ru-RU" altLang="ru-RU" sz="2000" i="1" dirty="0">
                        <a:latin typeface="Cambria Math" panose="02040503050406030204" pitchFamily="18" charset="0"/>
                        <a:cs typeface="Calibri"/>
                      </a:rPr>
                      <m:t>𝑧</m:t>
                    </m:r>
                    <m:r>
                      <a:rPr lang="ru-RU" altLang="ru-RU" sz="2000" i="1" dirty="0">
                        <a:latin typeface="Cambria Math" panose="02040503050406030204" pitchFamily="18" charset="0"/>
                        <a:cs typeface="Calibri"/>
                      </a:rPr>
                      <m:t>3+</m:t>
                    </m:r>
                    <m:r>
                      <a:rPr lang="ru-RU" altLang="ru-RU" sz="2000" i="1" dirty="0">
                        <a:latin typeface="Cambria Math" panose="02040503050406030204" pitchFamily="18" charset="0"/>
                        <a:cs typeface="Calibri"/>
                      </a:rPr>
                      <m:t>𝑧</m:t>
                    </m:r>
                    <m:r>
                      <a:rPr lang="ru-RU" altLang="ru-RU" sz="2000" i="1" dirty="0">
                        <a:latin typeface="Cambria Math" panose="02040503050406030204" pitchFamily="18" charset="0"/>
                        <a:cs typeface="Calibri"/>
                      </a:rPr>
                      <m:t>6+</m:t>
                    </m:r>
                    <m:r>
                      <a:rPr lang="ru-RU" altLang="ru-RU" sz="2000" i="1" dirty="0">
                        <a:latin typeface="Cambria Math" panose="02040503050406030204" pitchFamily="18" charset="0"/>
                        <a:cs typeface="Calibri"/>
                      </a:rPr>
                      <m:t>𝑧</m:t>
                    </m:r>
                    <m:r>
                      <a:rPr lang="ru-RU" altLang="ru-RU" sz="2000" i="1" dirty="0">
                        <a:latin typeface="Cambria Math" panose="02040503050406030204" pitchFamily="18" charset="0"/>
                        <a:cs typeface="Calibri"/>
                      </a:rPr>
                      <m:t>9) − (</m:t>
                    </m:r>
                    <m:r>
                      <a:rPr lang="ru-RU" altLang="ru-RU" sz="2000" i="1" dirty="0">
                        <a:latin typeface="Cambria Math" panose="02040503050406030204" pitchFamily="18" charset="0"/>
                        <a:cs typeface="Calibri"/>
                      </a:rPr>
                      <m:t>𝑧</m:t>
                    </m:r>
                    <m:r>
                      <a:rPr lang="ru-RU" altLang="ru-RU" sz="2000" i="1" dirty="0">
                        <a:latin typeface="Cambria Math" panose="02040503050406030204" pitchFamily="18" charset="0"/>
                        <a:cs typeface="Calibri"/>
                      </a:rPr>
                      <m:t>1+</m:t>
                    </m:r>
                    <m:r>
                      <a:rPr lang="ru-RU" altLang="ru-RU" sz="2000" i="1" dirty="0">
                        <a:latin typeface="Cambria Math" panose="02040503050406030204" pitchFamily="18" charset="0"/>
                        <a:cs typeface="Calibri"/>
                      </a:rPr>
                      <m:t>𝑧</m:t>
                    </m:r>
                    <m:r>
                      <a:rPr lang="ru-RU" altLang="ru-RU" sz="2000" i="1" dirty="0">
                        <a:latin typeface="Cambria Math" panose="02040503050406030204" pitchFamily="18" charset="0"/>
                        <a:cs typeface="Calibri"/>
                      </a:rPr>
                      <m:t>4+</m:t>
                    </m:r>
                    <m:r>
                      <a:rPr lang="ru-RU" altLang="ru-RU" sz="2000" i="1" dirty="0">
                        <a:latin typeface="Cambria Math" panose="02040503050406030204" pitchFamily="18" charset="0"/>
                        <a:cs typeface="Calibri"/>
                      </a:rPr>
                      <m:t>𝑧</m:t>
                    </m:r>
                    <m:r>
                      <a:rPr lang="ru-RU" altLang="ru-RU" sz="2000" i="1" dirty="0">
                        <a:latin typeface="Cambria Math" panose="02040503050406030204" pitchFamily="18" charset="0"/>
                        <a:cs typeface="Calibri"/>
                      </a:rPr>
                      <m:t>7)</m:t>
                    </m:r>
                  </m:oMath>
                </a14:m>
                <a:endParaRPr lang="ru-RU" altLang="ru-RU" sz="2000" dirty="0">
                  <a:latin typeface="Century Gothic"/>
                  <a:cs typeface="Calibri"/>
                </a:endParaRPr>
              </a:p>
              <a:p>
                <a:pPr marL="0" indent="0">
                  <a:buNone/>
                </a:pPr>
                <a:r>
                  <a:rPr lang="ru-RU" altLang="ru-RU" sz="2000" dirty="0">
                    <a:latin typeface="Century Gothic"/>
                    <a:cs typeface="Calibri"/>
                  </a:rPr>
                  <a:t>    </a:t>
                </a:r>
                <a:r>
                  <a:rPr lang="en-US" altLang="ru-RU" sz="2000" dirty="0">
                    <a:latin typeface="Century Gothic"/>
                    <a:cs typeface="Calibri"/>
                  </a:rPr>
                  <a:t> G</a:t>
                </a:r>
                <a:r>
                  <a:rPr lang="ru-RU" altLang="ru-RU" sz="2000" dirty="0">
                    <a:latin typeface="Century Gothic"/>
                    <a:cs typeface="Calibri"/>
                  </a:rPr>
                  <a:t> </a:t>
                </a:r>
                <a14:m>
                  <m:oMath xmlns:m="http://schemas.openxmlformats.org/officeDocument/2006/math">
                    <m:r>
                      <a:rPr lang="ru-RU" altLang="ru-RU" sz="2000" i="1" dirty="0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u-RU" altLang="ru-RU" sz="2000" i="1" dirty="0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ru-RU" altLang="ru-RU" sz="2000" i="1" dirty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SupPr>
                          <m:e>
                            <m:r>
                              <a:rPr lang="en-US" altLang="ru-RU" sz="2000" i="1" dirty="0">
                                <a:latin typeface="Cambria Math" panose="02040503050406030204" pitchFamily="18" charset="0"/>
                                <a:cs typeface="Calibri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ru-RU" sz="2000" i="1" dirty="0">
                                <a:latin typeface="Cambria Math" panose="02040503050406030204" pitchFamily="18" charset="0"/>
                                <a:cs typeface="Calibri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ru-RU" sz="2000" i="1" dirty="0">
                                <a:latin typeface="Cambria Math" panose="02040503050406030204" pitchFamily="18" charset="0"/>
                                <a:cs typeface="Calibri"/>
                              </a:rPr>
                              <m:t>2</m:t>
                            </m:r>
                          </m:sup>
                        </m:sSubSup>
                        <m:r>
                          <a:rPr lang="ru-RU" altLang="ru-RU" sz="2000" i="1" dirty="0">
                            <a:latin typeface="Cambria Math" panose="02040503050406030204" pitchFamily="18" charset="0"/>
                            <a:cs typeface="Calibri"/>
                          </a:rPr>
                          <m:t>+</m:t>
                        </m:r>
                        <m:sSubSup>
                          <m:sSubSupPr>
                            <m:ctrlPr>
                              <a:rPr lang="ru-RU" altLang="ru-RU" sz="2000" i="1" dirty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SupPr>
                          <m:e>
                            <m:r>
                              <a:rPr lang="en-US" altLang="ru-RU" sz="2000" i="1" dirty="0">
                                <a:latin typeface="Cambria Math" panose="02040503050406030204" pitchFamily="18" charset="0"/>
                                <a:cs typeface="Calibri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ru-RU" sz="2000" i="1" dirty="0">
                                <a:latin typeface="Cambria Math" panose="02040503050406030204" pitchFamily="18" charset="0"/>
                                <a:cs typeface="Calibri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ru-RU" sz="2000" i="1" dirty="0">
                                <a:latin typeface="Cambria Math" panose="02040503050406030204" pitchFamily="18" charset="0"/>
                                <a:cs typeface="Calibri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ru-RU" altLang="ru-RU" sz="2000" dirty="0">
                  <a:latin typeface="Century Gothic"/>
                  <a:cs typeface="Calibri"/>
                </a:endParaRPr>
              </a:p>
              <a:p>
                <a:pPr marL="0" indent="0">
                  <a:buNone/>
                </a:pPr>
                <a:r>
                  <a:rPr lang="ru-RU" altLang="ru-RU" sz="2000" dirty="0">
                    <a:latin typeface="Century Gothic"/>
                    <a:cs typeface="Calibri"/>
                  </a:rPr>
                  <a:t>     Значение G является искомым для пикселя (</a:t>
                </a:r>
                <a:r>
                  <a:rPr lang="ru-RU" altLang="ru-RU" sz="2000" dirty="0" err="1">
                    <a:latin typeface="Century Gothic"/>
                    <a:cs typeface="Calibri"/>
                  </a:rPr>
                  <a:t>x,y</a:t>
                </a:r>
                <a:r>
                  <a:rPr lang="ru-RU" altLang="ru-RU" sz="2000" dirty="0">
                    <a:latin typeface="Century Gothic"/>
                    <a:cs typeface="Calibri"/>
                  </a:rPr>
                  <a:t>)</a:t>
                </a:r>
              </a:p>
            </p:txBody>
          </p:sp>
        </mc:Choice>
        <mc:Fallback xmlns="">
          <p:sp>
            <p:nvSpPr>
              <p:cNvPr id="512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0053" y="2380240"/>
                <a:ext cx="5364739" cy="4099935"/>
              </a:xfrm>
              <a:blipFill>
                <a:blip r:embed="rId2"/>
                <a:stretch>
                  <a:fillRect l="-1250" t="-7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Объект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725" y="0"/>
            <a:ext cx="22002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8" y="452438"/>
            <a:ext cx="34290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Объект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6480175"/>
            <a:ext cx="7658100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8CE58D-175B-4C9B-9E64-82D71703CCA4}"/>
              </a:ext>
            </a:extLst>
          </p:cNvPr>
          <p:cNvSpPr txBox="1"/>
          <p:nvPr/>
        </p:nvSpPr>
        <p:spPr>
          <a:xfrm>
            <a:off x="6608125" y="3723792"/>
            <a:ext cx="18195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err="1">
                <a:latin typeface="Calibri"/>
                <a:cs typeface="Calibri"/>
              </a:rPr>
              <a:t>Матрица</a:t>
            </a:r>
            <a:r>
              <a:rPr lang="en-GB">
                <a:latin typeface="Calibri"/>
                <a:cs typeface="Calibri"/>
              </a:rPr>
              <a:t> E</a:t>
            </a:r>
            <a:endParaRPr lang="en-GB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F0DEE5-4364-4AB6-BF21-101EFA0927FC}"/>
              </a:ext>
            </a:extLst>
          </p:cNvPr>
          <p:cNvSpPr txBox="1"/>
          <p:nvPr/>
        </p:nvSpPr>
        <p:spPr>
          <a:xfrm>
            <a:off x="9813957" y="3684990"/>
            <a:ext cx="15655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err="1">
                <a:latin typeface="Calibri"/>
                <a:cs typeface="Calibri"/>
              </a:rPr>
              <a:t>Матрица</a:t>
            </a:r>
            <a:r>
              <a:rPr lang="en-GB">
                <a:latin typeface="Calibri"/>
                <a:cs typeface="Calibri"/>
              </a:rPr>
              <a:t> F </a:t>
            </a:r>
            <a:endParaRPr lang="en-GB"/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9A7AD492-9C8E-4EAB-9136-91C358C29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696177"/>
              </p:ext>
            </p:extLst>
          </p:nvPr>
        </p:nvGraphicFramePr>
        <p:xfrm>
          <a:off x="5772727" y="2509212"/>
          <a:ext cx="286564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216">
                  <a:extLst>
                    <a:ext uri="{9D8B030D-6E8A-4147-A177-3AD203B41FA5}">
                      <a16:colId xmlns:a16="http://schemas.microsoft.com/office/drawing/2014/main" val="3278990554"/>
                    </a:ext>
                  </a:extLst>
                </a:gridCol>
                <a:gridCol w="955216">
                  <a:extLst>
                    <a:ext uri="{9D8B030D-6E8A-4147-A177-3AD203B41FA5}">
                      <a16:colId xmlns:a16="http://schemas.microsoft.com/office/drawing/2014/main" val="2254955511"/>
                    </a:ext>
                  </a:extLst>
                </a:gridCol>
                <a:gridCol w="955216">
                  <a:extLst>
                    <a:ext uri="{9D8B030D-6E8A-4147-A177-3AD203B41FA5}">
                      <a16:colId xmlns:a16="http://schemas.microsoft.com/office/drawing/2014/main" val="2274724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6816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</a:t>
                      </a:r>
                    </a:p>
                  </a:txBody>
                  <a:tcP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</a:t>
                      </a:r>
                    </a:p>
                  </a:txBody>
                  <a:tcP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</a:t>
                      </a:r>
                    </a:p>
                  </a:txBody>
                  <a:tcPr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01091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4581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4581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458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264735"/>
                  </a:ext>
                </a:extLst>
              </a:tr>
            </a:tbl>
          </a:graphicData>
        </a:graphic>
      </p:graphicFrame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A4872B78-6B95-4282-ACD0-64B7516820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022291"/>
              </p:ext>
            </p:extLst>
          </p:nvPr>
        </p:nvGraphicFramePr>
        <p:xfrm>
          <a:off x="9128606" y="2501515"/>
          <a:ext cx="269868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561">
                  <a:extLst>
                    <a:ext uri="{9D8B030D-6E8A-4147-A177-3AD203B41FA5}">
                      <a16:colId xmlns:a16="http://schemas.microsoft.com/office/drawing/2014/main" val="3278990554"/>
                    </a:ext>
                  </a:extLst>
                </a:gridCol>
                <a:gridCol w="899561">
                  <a:extLst>
                    <a:ext uri="{9D8B030D-6E8A-4147-A177-3AD203B41FA5}">
                      <a16:colId xmlns:a16="http://schemas.microsoft.com/office/drawing/2014/main" val="2254955511"/>
                    </a:ext>
                  </a:extLst>
                </a:gridCol>
                <a:gridCol w="899561">
                  <a:extLst>
                    <a:ext uri="{9D8B030D-6E8A-4147-A177-3AD203B41FA5}">
                      <a16:colId xmlns:a16="http://schemas.microsoft.com/office/drawing/2014/main" val="2274724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81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81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8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816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-1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1091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-1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8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8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81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26473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28C91"/>
              </a:gs>
              <a:gs pos="100000">
                <a:srgbClr val="51A65D"/>
              </a:gs>
            </a:gsLst>
            <a:lin ang="49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6150" name="Рисунок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454025"/>
            <a:ext cx="34290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313" y="0"/>
            <a:ext cx="22002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Рисунок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6480175"/>
            <a:ext cx="7658100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Объект 2">
                <a:extLst>
                  <a:ext uri="{FF2B5EF4-FFF2-40B4-BE49-F238E27FC236}">
                    <a16:creationId xmlns:a16="http://schemas.microsoft.com/office/drawing/2014/main" id="{9F046647-659A-499C-ACD7-F8180087BED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00188" y="2304040"/>
                <a:ext cx="5678709" cy="4099935"/>
              </a:xfrm>
            </p:spPr>
            <p:txBody>
              <a:bodyPr/>
              <a:lstStyle/>
              <a:p>
                <a:r>
                  <a:rPr lang="ru-RU" altLang="ru-RU" sz="2000" dirty="0">
                    <a:latin typeface="Century Gothic"/>
                  </a:rPr>
                  <a:t>Берется область из изображения 3x3 </a:t>
                </a:r>
              </a:p>
              <a:p>
                <a:r>
                  <a:rPr lang="ru-RU" altLang="ru-RU" sz="2000" dirty="0">
                    <a:latin typeface="Century Gothic"/>
                  </a:rPr>
                  <a:t>После вычисляются коэффициенты из масок для x(Матрица К) и y(Матрица R)</a:t>
                </a:r>
              </a:p>
              <a:p>
                <a:r>
                  <a:rPr lang="ru-RU" altLang="ru-RU" sz="2000" dirty="0">
                    <a:latin typeface="Century Gothic"/>
                  </a:rPr>
                  <a:t> Обозначаем  </a:t>
                </a:r>
                <a:br>
                  <a:rPr lang="ru-RU" altLang="ru-RU" sz="2000" dirty="0">
                    <a:latin typeface="Century Gothic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000" i="1" dirty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ru-RU" sz="2000" i="1" dirty="0">
                            <a:latin typeface="Cambria Math" panose="02040503050406030204" pitchFamily="18" charset="0"/>
                            <a:cs typeface="Calibri"/>
                          </a:rPr>
                          <m:t>𝐺</m:t>
                        </m:r>
                      </m:e>
                      <m:sub>
                        <m:r>
                          <a:rPr lang="en-US" altLang="ru-RU" sz="2000" i="1" dirty="0">
                            <a:latin typeface="Cambria Math" panose="02040503050406030204" pitchFamily="18" charset="0"/>
                            <a:cs typeface="Calibri"/>
                          </a:rPr>
                          <m:t>𝑥</m:t>
                        </m:r>
                      </m:sub>
                    </m:sSub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=(</m:t>
                    </m:r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7+2∗</m:t>
                    </m:r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8+</m:t>
                    </m:r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9)−(</m:t>
                    </m:r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1+2∗</m:t>
                    </m:r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3)</m:t>
                    </m:r>
                  </m:oMath>
                </a14:m>
                <a:endParaRPr lang="ru-RU" altLang="ru-RU" sz="2000" dirty="0">
                  <a:latin typeface="Century Gothic"/>
                  <a:cs typeface="Calibri"/>
                </a:endParaRPr>
              </a:p>
              <a:p>
                <a:pPr marL="0" indent="0">
                  <a:buNone/>
                </a:pPr>
                <a:r>
                  <a:rPr lang="ru-RU" altLang="ru-RU" sz="2000" dirty="0">
                    <a:latin typeface="Century Gothic"/>
                    <a:cs typeface="Calibri"/>
                  </a:rPr>
                  <a:t>    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000" i="1" dirty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ru-RU" sz="2000" i="1" dirty="0">
                            <a:latin typeface="Cambria Math" panose="02040503050406030204" pitchFamily="18" charset="0"/>
                            <a:cs typeface="Calibri"/>
                          </a:rPr>
                          <m:t>𝐺</m:t>
                        </m:r>
                      </m:e>
                      <m:sub>
                        <m:r>
                          <a:rPr lang="en-US" altLang="ru-RU" sz="2000" i="1" dirty="0">
                            <a:latin typeface="Cambria Math" panose="02040503050406030204" pitchFamily="18" charset="0"/>
                            <a:cs typeface="Calibri"/>
                          </a:rPr>
                          <m:t>𝑦</m:t>
                        </m:r>
                      </m:sub>
                    </m:sSub>
                    <m:r>
                      <a:rPr lang="ru-RU" altLang="ru-RU" sz="2000" i="1" dirty="0">
                        <a:latin typeface="Cambria Math" panose="02040503050406030204" pitchFamily="18" charset="0"/>
                        <a:cs typeface="Calibri"/>
                      </a:rPr>
                      <m:t>=(</m:t>
                    </m:r>
                    <m:r>
                      <a:rPr lang="ru-RU" altLang="ru-RU" sz="2000" i="1" dirty="0">
                        <a:latin typeface="Cambria Math" panose="02040503050406030204" pitchFamily="18" charset="0"/>
                        <a:cs typeface="Calibri"/>
                      </a:rPr>
                      <m:t>𝑧</m:t>
                    </m:r>
                    <m:r>
                      <a:rPr lang="ru-RU" altLang="ru-RU" sz="2000" i="1" dirty="0">
                        <a:latin typeface="Cambria Math" panose="02040503050406030204" pitchFamily="18" charset="0"/>
                        <a:cs typeface="Calibri"/>
                      </a:rPr>
                      <m:t>3+2∗</m:t>
                    </m:r>
                    <m:r>
                      <a:rPr lang="ru-RU" altLang="ru-RU" sz="2000" i="1" dirty="0">
                        <a:latin typeface="Cambria Math" panose="02040503050406030204" pitchFamily="18" charset="0"/>
                        <a:cs typeface="Calibri"/>
                      </a:rPr>
                      <m:t>𝑧</m:t>
                    </m:r>
                    <m:r>
                      <a:rPr lang="ru-RU" altLang="ru-RU" sz="2000" i="1" dirty="0">
                        <a:latin typeface="Cambria Math" panose="02040503050406030204" pitchFamily="18" charset="0"/>
                        <a:cs typeface="Calibri"/>
                      </a:rPr>
                      <m:t>6+</m:t>
                    </m:r>
                    <m:r>
                      <a:rPr lang="ru-RU" altLang="ru-RU" sz="2000" i="1" dirty="0">
                        <a:latin typeface="Cambria Math" panose="02040503050406030204" pitchFamily="18" charset="0"/>
                        <a:cs typeface="Calibri"/>
                      </a:rPr>
                      <m:t>𝑧</m:t>
                    </m:r>
                    <m:r>
                      <a:rPr lang="ru-RU" altLang="ru-RU" sz="2000" i="1" dirty="0">
                        <a:latin typeface="Cambria Math" panose="02040503050406030204" pitchFamily="18" charset="0"/>
                        <a:cs typeface="Calibri"/>
                      </a:rPr>
                      <m:t>9) − (</m:t>
                    </m:r>
                    <m:r>
                      <a:rPr lang="ru-RU" altLang="ru-RU" sz="2000" i="1" dirty="0">
                        <a:latin typeface="Cambria Math" panose="02040503050406030204" pitchFamily="18" charset="0"/>
                        <a:cs typeface="Calibri"/>
                      </a:rPr>
                      <m:t>𝑧</m:t>
                    </m:r>
                    <m:r>
                      <a:rPr lang="ru-RU" altLang="ru-RU" sz="2000" i="1" dirty="0">
                        <a:latin typeface="Cambria Math" panose="02040503050406030204" pitchFamily="18" charset="0"/>
                        <a:cs typeface="Calibri"/>
                      </a:rPr>
                      <m:t>1+2∗</m:t>
                    </m:r>
                    <m:r>
                      <a:rPr lang="ru-RU" altLang="ru-RU" sz="2000" i="1" dirty="0">
                        <a:latin typeface="Cambria Math" panose="02040503050406030204" pitchFamily="18" charset="0"/>
                        <a:cs typeface="Calibri"/>
                      </a:rPr>
                      <m:t>𝑧</m:t>
                    </m:r>
                    <m:r>
                      <a:rPr lang="ru-RU" altLang="ru-RU" sz="2000" i="1" dirty="0">
                        <a:latin typeface="Cambria Math" panose="02040503050406030204" pitchFamily="18" charset="0"/>
                        <a:cs typeface="Calibri"/>
                      </a:rPr>
                      <m:t>4+</m:t>
                    </m:r>
                    <m:r>
                      <a:rPr lang="ru-RU" altLang="ru-RU" sz="2000" i="1" dirty="0">
                        <a:latin typeface="Cambria Math" panose="02040503050406030204" pitchFamily="18" charset="0"/>
                        <a:cs typeface="Calibri"/>
                      </a:rPr>
                      <m:t>𝑧</m:t>
                    </m:r>
                    <m:r>
                      <a:rPr lang="ru-RU" altLang="ru-RU" sz="2000" i="1" dirty="0">
                        <a:latin typeface="Cambria Math" panose="02040503050406030204" pitchFamily="18" charset="0"/>
                        <a:cs typeface="Calibri"/>
                      </a:rPr>
                      <m:t>7)</m:t>
                    </m:r>
                  </m:oMath>
                </a14:m>
                <a:endParaRPr lang="ru-RU" altLang="ru-RU" sz="2000" dirty="0">
                  <a:latin typeface="Century Gothic"/>
                  <a:cs typeface="Calibri"/>
                </a:endParaRPr>
              </a:p>
              <a:p>
                <a:pPr marL="0" indent="0">
                  <a:buNone/>
                </a:pPr>
                <a:r>
                  <a:rPr lang="ru-RU" altLang="ru-RU" sz="2000" dirty="0">
                    <a:latin typeface="Century Gothic"/>
                    <a:cs typeface="Calibri"/>
                  </a:rPr>
                  <a:t>    </a:t>
                </a:r>
                <a:r>
                  <a:rPr lang="en-US" altLang="ru-RU" sz="2000" dirty="0">
                    <a:latin typeface="Century Gothic"/>
                    <a:cs typeface="Calibri"/>
                  </a:rPr>
                  <a:t> G</a:t>
                </a:r>
                <a:r>
                  <a:rPr lang="ru-RU" altLang="ru-RU" sz="2000" dirty="0">
                    <a:latin typeface="Century Gothic"/>
                    <a:cs typeface="Calibri"/>
                  </a:rPr>
                  <a:t> </a:t>
                </a:r>
                <a14:m>
                  <m:oMath xmlns:m="http://schemas.openxmlformats.org/officeDocument/2006/math">
                    <m:r>
                      <a:rPr lang="ru-RU" altLang="ru-RU" sz="2000" i="1" dirty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u-RU" altLang="ru-RU" sz="2000" i="1" dirty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ru-RU" altLang="ru-RU" sz="2000" i="1" dirty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SupPr>
                          <m:e>
                            <m:r>
                              <a:rPr lang="en-US" altLang="ru-RU" sz="2000" i="1" dirty="0">
                                <a:latin typeface="Cambria Math" panose="02040503050406030204" pitchFamily="18" charset="0"/>
                                <a:cs typeface="Calibri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ru-RU" sz="2000" i="1" dirty="0">
                                <a:latin typeface="Cambria Math" panose="02040503050406030204" pitchFamily="18" charset="0"/>
                                <a:cs typeface="Calibri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ru-RU" sz="2000" i="1" dirty="0">
                                <a:latin typeface="Cambria Math" panose="02040503050406030204" pitchFamily="18" charset="0"/>
                                <a:cs typeface="Calibri"/>
                              </a:rPr>
                              <m:t>2</m:t>
                            </m:r>
                          </m:sup>
                        </m:sSubSup>
                        <m:r>
                          <a:rPr lang="ru-RU" altLang="ru-RU" sz="2000" i="1" dirty="0">
                            <a:latin typeface="Cambria Math" panose="02040503050406030204" pitchFamily="18" charset="0"/>
                            <a:cs typeface="Calibri"/>
                          </a:rPr>
                          <m:t>+</m:t>
                        </m:r>
                        <m:sSubSup>
                          <m:sSubSupPr>
                            <m:ctrlPr>
                              <a:rPr lang="ru-RU" altLang="ru-RU" sz="2000" i="1" dirty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SupPr>
                          <m:e>
                            <m:r>
                              <a:rPr lang="en-US" altLang="ru-RU" sz="2000" i="1" dirty="0">
                                <a:latin typeface="Cambria Math" panose="02040503050406030204" pitchFamily="18" charset="0"/>
                                <a:cs typeface="Calibri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ru-RU" sz="2000" i="1" dirty="0">
                                <a:latin typeface="Cambria Math" panose="02040503050406030204" pitchFamily="18" charset="0"/>
                                <a:cs typeface="Calibri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ru-RU" sz="2000" i="1" dirty="0">
                                <a:latin typeface="Cambria Math" panose="02040503050406030204" pitchFamily="18" charset="0"/>
                                <a:cs typeface="Calibri"/>
                              </a:rPr>
                              <m:t>2</m:t>
                            </m:r>
                          </m:sup>
                        </m:sSubSup>
                      </m:e>
                    </m:rad>
                    <m:r>
                      <a:rPr lang="en-US" altLang="ru-RU" sz="2000" i="1" dirty="0"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</m:oMath>
                </a14:m>
                <a:r>
                  <a:rPr lang="ru-RU" altLang="ru-RU" sz="2000" dirty="0">
                    <a:latin typeface="Century Gothic"/>
                    <a:cs typeface="Calibri"/>
                  </a:rPr>
                  <a:t>     Значение G является искомым для пикселя (</a:t>
                </a:r>
                <a:r>
                  <a:rPr lang="ru-RU" altLang="ru-RU" sz="2000" dirty="0" err="1">
                    <a:latin typeface="Century Gothic"/>
                    <a:cs typeface="Calibri"/>
                  </a:rPr>
                  <a:t>x,y</a:t>
                </a:r>
                <a:r>
                  <a:rPr lang="ru-RU" altLang="ru-RU" sz="2000" dirty="0">
                    <a:latin typeface="Century Gothic"/>
                    <a:cs typeface="Calibri"/>
                  </a:rPr>
                  <a:t>)</a:t>
                </a:r>
              </a:p>
            </p:txBody>
          </p:sp>
        </mc:Choice>
        <mc:Fallback xmlns="">
          <p:sp>
            <p:nvSpPr>
              <p:cNvPr id="20" name="Объект 2">
                <a:extLst>
                  <a:ext uri="{FF2B5EF4-FFF2-40B4-BE49-F238E27FC236}">
                    <a16:creationId xmlns:a16="http://schemas.microsoft.com/office/drawing/2014/main" id="{9F046647-659A-499C-ACD7-F8180087BE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00188" y="2304040"/>
                <a:ext cx="5678709" cy="4099935"/>
              </a:xfrm>
              <a:blipFill>
                <a:blip r:embed="rId5"/>
                <a:stretch>
                  <a:fillRect l="-1182" t="-892" r="-4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49C227EC-B797-4A52-BE58-687B7FF96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363" y="1196975"/>
            <a:ext cx="10972800" cy="1012825"/>
          </a:xfrm>
        </p:spPr>
        <p:txBody>
          <a:bodyPr/>
          <a:lstStyle/>
          <a:p>
            <a:r>
              <a:rPr lang="ru-RU" altLang="ru-RU" b="1" dirty="0">
                <a:latin typeface="Century Gothic"/>
              </a:rPr>
              <a:t>Реализация оператора </a:t>
            </a:r>
            <a:r>
              <a:rPr lang="ru-RU" altLang="ru-RU" b="1" dirty="0" err="1">
                <a:latin typeface="Century Gothic"/>
              </a:rPr>
              <a:t>Собеля</a:t>
            </a:r>
            <a:endParaRPr lang="ru-RU" altLang="ru-RU" b="1" dirty="0">
              <a:latin typeface="Century Gothic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0165B7-0371-461D-B279-EC24FDB63CBB}"/>
              </a:ext>
            </a:extLst>
          </p:cNvPr>
          <p:cNvSpPr txBox="1"/>
          <p:nvPr/>
        </p:nvSpPr>
        <p:spPr>
          <a:xfrm>
            <a:off x="6762500" y="3643047"/>
            <a:ext cx="18195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err="1">
                <a:latin typeface="Calibri"/>
                <a:cs typeface="Calibri"/>
              </a:rPr>
              <a:t>Матрица</a:t>
            </a:r>
            <a:r>
              <a:rPr lang="en-GB">
                <a:latin typeface="Calibri"/>
                <a:cs typeface="Calibri"/>
              </a:rPr>
              <a:t> К</a:t>
            </a:r>
            <a:endParaRPr lang="en-GB" dirty="0">
              <a:cs typeface="Calibr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2E4B01-42A7-4E6E-9D8C-36ADFBA55307}"/>
              </a:ext>
            </a:extLst>
          </p:cNvPr>
          <p:cNvSpPr txBox="1"/>
          <p:nvPr/>
        </p:nvSpPr>
        <p:spPr>
          <a:xfrm>
            <a:off x="9773439" y="3588852"/>
            <a:ext cx="18118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err="1">
                <a:latin typeface="Calibri"/>
                <a:cs typeface="Calibri"/>
              </a:rPr>
              <a:t>Матрица</a:t>
            </a:r>
            <a:r>
              <a:rPr lang="en-GB">
                <a:latin typeface="Calibri"/>
                <a:cs typeface="Calibri"/>
              </a:rPr>
              <a:t> R</a:t>
            </a:r>
            <a:endParaRPr lang="en-US"/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252526BC-01A2-4943-B9A1-9F45272780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491053"/>
              </p:ext>
            </p:extLst>
          </p:nvPr>
        </p:nvGraphicFramePr>
        <p:xfrm>
          <a:off x="5880485" y="2401454"/>
          <a:ext cx="2865648" cy="11125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216">
                  <a:extLst>
                    <a:ext uri="{9D8B030D-6E8A-4147-A177-3AD203B41FA5}">
                      <a16:colId xmlns:a16="http://schemas.microsoft.com/office/drawing/2014/main" val="3278990554"/>
                    </a:ext>
                  </a:extLst>
                </a:gridCol>
                <a:gridCol w="955216">
                  <a:extLst>
                    <a:ext uri="{9D8B030D-6E8A-4147-A177-3AD203B41FA5}">
                      <a16:colId xmlns:a16="http://schemas.microsoft.com/office/drawing/2014/main" val="2254955511"/>
                    </a:ext>
                  </a:extLst>
                </a:gridCol>
                <a:gridCol w="955216">
                  <a:extLst>
                    <a:ext uri="{9D8B030D-6E8A-4147-A177-3AD203B41FA5}">
                      <a16:colId xmlns:a16="http://schemas.microsoft.com/office/drawing/2014/main" val="2274724462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solidFill>
                      <a:srgbClr val="E9ED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>
                    <a:solidFill>
                      <a:srgbClr val="E9ED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solidFill>
                      <a:srgbClr val="E9ED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81683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09155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264735"/>
                  </a:ext>
                </a:extLst>
              </a:tr>
            </a:tbl>
          </a:graphicData>
        </a:graphic>
      </p:graphicFrame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ACD13AE6-27EF-4093-84EF-B936CBEE03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321731"/>
              </p:ext>
            </p:extLst>
          </p:nvPr>
        </p:nvGraphicFramePr>
        <p:xfrm>
          <a:off x="9097818" y="2393757"/>
          <a:ext cx="286564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216">
                  <a:extLst>
                    <a:ext uri="{9D8B030D-6E8A-4147-A177-3AD203B41FA5}">
                      <a16:colId xmlns:a16="http://schemas.microsoft.com/office/drawing/2014/main" val="3278990554"/>
                    </a:ext>
                  </a:extLst>
                </a:gridCol>
                <a:gridCol w="955216">
                  <a:extLst>
                    <a:ext uri="{9D8B030D-6E8A-4147-A177-3AD203B41FA5}">
                      <a16:colId xmlns:a16="http://schemas.microsoft.com/office/drawing/2014/main" val="2254955511"/>
                    </a:ext>
                  </a:extLst>
                </a:gridCol>
                <a:gridCol w="955216">
                  <a:extLst>
                    <a:ext uri="{9D8B030D-6E8A-4147-A177-3AD203B41FA5}">
                      <a16:colId xmlns:a16="http://schemas.microsoft.com/office/drawing/2014/main" val="2274724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816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-2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1091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-1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6126473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Объект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725" y="0"/>
            <a:ext cx="22002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1" y="5901893"/>
            <a:ext cx="34290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Объект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6480175"/>
            <a:ext cx="7658100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9" name="TextBox 13"/>
          <p:cNvSpPr txBox="1">
            <a:spLocks noChangeArrowheads="1"/>
          </p:cNvSpPr>
          <p:nvPr/>
        </p:nvSpPr>
        <p:spPr bwMode="auto">
          <a:xfrm>
            <a:off x="1416050" y="3246438"/>
            <a:ext cx="20875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4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1000+</a:t>
            </a:r>
          </a:p>
        </p:txBody>
      </p:sp>
      <p:sp>
        <p:nvSpPr>
          <p:cNvPr id="10250" name="TextBox 14"/>
          <p:cNvSpPr txBox="1">
            <a:spLocks noChangeArrowheads="1"/>
          </p:cNvSpPr>
          <p:nvPr/>
        </p:nvSpPr>
        <p:spPr bwMode="auto">
          <a:xfrm>
            <a:off x="1487488" y="4181475"/>
            <a:ext cx="18716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000">
                <a:solidFill>
                  <a:schemeClr val="bg1"/>
                </a:solidFill>
                <a:latin typeface="Century Gothic" panose="020B0502020202020204" pitchFamily="34" charset="0"/>
              </a:rPr>
              <a:t>участников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51" name="TextBox 15"/>
              <p:cNvSpPr txBox="1">
                <a:spLocks noChangeArrowheads="1"/>
              </p:cNvSpPr>
              <p:nvPr/>
            </p:nvSpPr>
            <p:spPr bwMode="auto">
              <a:xfrm>
                <a:off x="1366467" y="3654222"/>
                <a:ext cx="2186728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ru-RU" altLang="ru-RU" sz="1400" b="1" dirty="0">
                    <a:latin typeface="Century Gothic" panose="020B0502020202020204" pitchFamily="34" charset="0"/>
                  </a:rPr>
                  <a:t>Фильтр Гаусса с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ru-RU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ru-RU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ru-RU" altLang="ru-RU" sz="1400" b="1" dirty="0"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10251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66467" y="3654222"/>
                <a:ext cx="2186728" cy="307777"/>
              </a:xfrm>
              <a:prstGeom prst="rect">
                <a:avLst/>
              </a:prstGeom>
              <a:blipFill>
                <a:blip r:embed="rId5"/>
                <a:stretch>
                  <a:fillRect l="-836" t="-1961" b="-1960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52" name="TextBox 16"/>
          <p:cNvSpPr txBox="1">
            <a:spLocks noChangeArrowheads="1"/>
          </p:cNvSpPr>
          <p:nvPr/>
        </p:nvSpPr>
        <p:spPr bwMode="auto">
          <a:xfrm>
            <a:off x="5127625" y="3933825"/>
            <a:ext cx="1871663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000">
                <a:solidFill>
                  <a:schemeClr val="bg1"/>
                </a:solidFill>
                <a:latin typeface="Century Gothic" panose="020B0502020202020204" pitchFamily="34" charset="0"/>
              </a:rPr>
              <a:t>спикеров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000">
                <a:solidFill>
                  <a:schemeClr val="bg1"/>
                </a:solidFill>
                <a:latin typeface="Century Gothic" panose="020B0502020202020204" pitchFamily="34" charset="0"/>
              </a:rPr>
              <a:t>пленарного заседания</a:t>
            </a:r>
          </a:p>
        </p:txBody>
      </p:sp>
      <p:sp>
        <p:nvSpPr>
          <p:cNvPr id="10253" name="TextBox 17"/>
          <p:cNvSpPr txBox="1">
            <a:spLocks noChangeArrowheads="1"/>
          </p:cNvSpPr>
          <p:nvPr/>
        </p:nvSpPr>
        <p:spPr bwMode="auto">
          <a:xfrm>
            <a:off x="8759825" y="3213100"/>
            <a:ext cx="18002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4800" b="1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r>
          </a:p>
        </p:txBody>
      </p:sp>
      <p:sp>
        <p:nvSpPr>
          <p:cNvPr id="10254" name="TextBox 18"/>
          <p:cNvSpPr txBox="1">
            <a:spLocks noChangeArrowheads="1"/>
          </p:cNvSpPr>
          <p:nvPr/>
        </p:nvSpPr>
        <p:spPr bwMode="auto">
          <a:xfrm>
            <a:off x="8724900" y="4089400"/>
            <a:ext cx="18716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000">
                <a:solidFill>
                  <a:schemeClr val="bg1"/>
                </a:solidFill>
                <a:latin typeface="Century Gothic" panose="020B0502020202020204" pitchFamily="34" charset="0"/>
              </a:rPr>
              <a:t>панельные сессии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18A9EB-7607-495D-A453-981C6CF4FA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681" y="1143076"/>
            <a:ext cx="4133621" cy="240637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81583B-DDF6-4C87-8A76-E98B1D880C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3995" y="1098604"/>
            <a:ext cx="4245459" cy="24510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5">
                <a:extLst>
                  <a:ext uri="{FF2B5EF4-FFF2-40B4-BE49-F238E27FC236}">
                    <a16:creationId xmlns:a16="http://schemas.microsoft.com/office/drawing/2014/main" id="{E8982C96-C8A7-4BE2-B843-67B8225BAF2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69496" y="3549447"/>
                <a:ext cx="2234456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None/>
                </a:pPr>
                <a:r>
                  <a:rPr lang="ru-RU" altLang="ru-RU" sz="1400" b="1" dirty="0">
                    <a:latin typeface="Century Gothic" panose="020B0502020202020204" pitchFamily="34" charset="0"/>
                  </a:rPr>
                  <a:t>Фильтр Гаусса с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ru-RU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ru-RU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oMath>
                </a14:m>
                <a:endParaRPr lang="ru-RU" altLang="ru-RU" sz="1400" b="1" dirty="0"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18" name="TextBox 15">
                <a:extLst>
                  <a:ext uri="{FF2B5EF4-FFF2-40B4-BE49-F238E27FC236}">
                    <a16:creationId xmlns:a16="http://schemas.microsoft.com/office/drawing/2014/main" id="{E8982C96-C8A7-4BE2-B843-67B8225BA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69496" y="3549447"/>
                <a:ext cx="2234456" cy="307777"/>
              </a:xfrm>
              <a:prstGeom prst="rect">
                <a:avLst/>
              </a:prstGeom>
              <a:blipFill>
                <a:blip r:embed="rId8"/>
                <a:stretch>
                  <a:fillRect t="-1961" b="-1960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5" descr="A screenshot of a cat&#10;&#10;Description automatically generated">
            <a:extLst>
              <a:ext uri="{FF2B5EF4-FFF2-40B4-BE49-F238E27FC236}">
                <a16:creationId xmlns:a16="http://schemas.microsoft.com/office/drawing/2014/main" id="{572A256C-B53B-493F-A33F-30BCC04D31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0725" y="3707879"/>
            <a:ext cx="4446004" cy="2585329"/>
          </a:xfrm>
          <a:prstGeom prst="rect">
            <a:avLst/>
          </a:prstGeom>
        </p:spPr>
      </p:pic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58623220-C275-4FE9-9C68-EEC11DFAA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5476"/>
            <a:ext cx="10972800" cy="1012825"/>
          </a:xfrm>
        </p:spPr>
        <p:txBody>
          <a:bodyPr/>
          <a:lstStyle/>
          <a:p>
            <a:r>
              <a:rPr lang="ru-RU" altLang="ru-RU" b="1" dirty="0">
                <a:latin typeface="Century Gothic"/>
              </a:rPr>
              <a:t>Примеры обработки фотографий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5">
                <a:extLst>
                  <a:ext uri="{FF2B5EF4-FFF2-40B4-BE49-F238E27FC236}">
                    <a16:creationId xmlns:a16="http://schemas.microsoft.com/office/drawing/2014/main" id="{36CA4775-D820-4C95-957C-800CB5D558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60363" y="6293208"/>
                <a:ext cx="2186728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ru-RU" altLang="ru-RU" sz="1400" b="1" dirty="0">
                    <a:latin typeface="Century Gothic" panose="020B0502020202020204" pitchFamily="34" charset="0"/>
                  </a:rPr>
                  <a:t>Фильтр Гаусса с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ru-RU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ru-RU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endParaRPr lang="ru-RU" altLang="ru-RU" sz="1400" b="1" dirty="0"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19" name="TextBox 15">
                <a:extLst>
                  <a:ext uri="{FF2B5EF4-FFF2-40B4-BE49-F238E27FC236}">
                    <a16:creationId xmlns:a16="http://schemas.microsoft.com/office/drawing/2014/main" id="{36CA4775-D820-4C95-957C-800CB5D55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60363" y="6293208"/>
                <a:ext cx="2186728" cy="307777"/>
              </a:xfrm>
              <a:prstGeom prst="rect">
                <a:avLst/>
              </a:prstGeom>
              <a:blipFill>
                <a:blip r:embed="rId10"/>
                <a:stretch>
                  <a:fillRect l="-836" t="-1961" b="-1960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6620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Объект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725" y="0"/>
            <a:ext cx="22002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8" y="452438"/>
            <a:ext cx="34290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Объект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6480175"/>
            <a:ext cx="7658100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9" name="TextBox 13"/>
          <p:cNvSpPr txBox="1">
            <a:spLocks noChangeArrowheads="1"/>
          </p:cNvSpPr>
          <p:nvPr/>
        </p:nvSpPr>
        <p:spPr bwMode="auto">
          <a:xfrm>
            <a:off x="1416050" y="3246438"/>
            <a:ext cx="20875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4800" b="1">
                <a:solidFill>
                  <a:schemeClr val="bg1"/>
                </a:solidFill>
                <a:latin typeface="Century Gothic" panose="020B0502020202020204" pitchFamily="34" charset="0"/>
              </a:rPr>
              <a:t>1000+</a:t>
            </a:r>
          </a:p>
        </p:txBody>
      </p:sp>
      <p:sp>
        <p:nvSpPr>
          <p:cNvPr id="10250" name="TextBox 14"/>
          <p:cNvSpPr txBox="1">
            <a:spLocks noChangeArrowheads="1"/>
          </p:cNvSpPr>
          <p:nvPr/>
        </p:nvSpPr>
        <p:spPr bwMode="auto">
          <a:xfrm>
            <a:off x="1487488" y="4181475"/>
            <a:ext cx="18716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000">
                <a:solidFill>
                  <a:schemeClr val="bg1"/>
                </a:solidFill>
                <a:latin typeface="Century Gothic" panose="020B0502020202020204" pitchFamily="34" charset="0"/>
              </a:rPr>
              <a:t>участников</a:t>
            </a:r>
          </a:p>
        </p:txBody>
      </p:sp>
      <p:sp>
        <p:nvSpPr>
          <p:cNvPr id="10251" name="TextBox 15"/>
          <p:cNvSpPr txBox="1">
            <a:spLocks noChangeArrowheads="1"/>
          </p:cNvSpPr>
          <p:nvPr/>
        </p:nvSpPr>
        <p:spPr bwMode="auto">
          <a:xfrm>
            <a:off x="5116513" y="3213100"/>
            <a:ext cx="18002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4800" b="1">
                <a:solidFill>
                  <a:schemeClr val="bg1"/>
                </a:solidFill>
                <a:latin typeface="Century Gothic" panose="020B0502020202020204" pitchFamily="34" charset="0"/>
              </a:rPr>
              <a:t>12</a:t>
            </a:r>
            <a:endParaRPr lang="ru-RU" altLang="ru-RU" sz="4400" b="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252" name="TextBox 16"/>
          <p:cNvSpPr txBox="1">
            <a:spLocks noChangeArrowheads="1"/>
          </p:cNvSpPr>
          <p:nvPr/>
        </p:nvSpPr>
        <p:spPr bwMode="auto">
          <a:xfrm>
            <a:off x="5127625" y="3933825"/>
            <a:ext cx="1871663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спикеров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пленарного заседания</a:t>
            </a:r>
          </a:p>
        </p:txBody>
      </p:sp>
      <p:sp>
        <p:nvSpPr>
          <p:cNvPr id="10253" name="TextBox 17"/>
          <p:cNvSpPr txBox="1">
            <a:spLocks noChangeArrowheads="1"/>
          </p:cNvSpPr>
          <p:nvPr/>
        </p:nvSpPr>
        <p:spPr bwMode="auto">
          <a:xfrm>
            <a:off x="8759825" y="3213100"/>
            <a:ext cx="18002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4800" b="1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r>
          </a:p>
        </p:txBody>
      </p:sp>
      <p:sp>
        <p:nvSpPr>
          <p:cNvPr id="10254" name="TextBox 18"/>
          <p:cNvSpPr txBox="1">
            <a:spLocks noChangeArrowheads="1"/>
          </p:cNvSpPr>
          <p:nvPr/>
        </p:nvSpPr>
        <p:spPr bwMode="auto">
          <a:xfrm>
            <a:off x="8724900" y="4089400"/>
            <a:ext cx="18716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000">
                <a:solidFill>
                  <a:schemeClr val="bg1"/>
                </a:solidFill>
                <a:latin typeface="Century Gothic" panose="020B0502020202020204" pitchFamily="34" charset="0"/>
              </a:rPr>
              <a:t>панельные сессии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A18510-5EFF-46DA-97BB-C5C83945EB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878" y="2250070"/>
            <a:ext cx="5052940" cy="2946789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A8191520-0F27-48A6-9CEF-0770B137F8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2383" y="5301634"/>
            <a:ext cx="235992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1400" b="1" dirty="0">
                <a:latin typeface="Century Gothic" panose="020B0502020202020204" pitchFamily="34" charset="0"/>
              </a:rPr>
              <a:t>Медианный фильтр с радиусом размытия 2</a:t>
            </a:r>
          </a:p>
        </p:txBody>
      </p:sp>
      <p:pic>
        <p:nvPicPr>
          <p:cNvPr id="5" name="Picture 5" descr="A screenshot of a cat&#10;&#10;Description automatically generated">
            <a:extLst>
              <a:ext uri="{FF2B5EF4-FFF2-40B4-BE49-F238E27FC236}">
                <a16:creationId xmlns:a16="http://schemas.microsoft.com/office/drawing/2014/main" id="{5FCB7EFB-8B48-4FCC-BA98-304F21EAAF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038" y="2209764"/>
            <a:ext cx="5138116" cy="2986411"/>
          </a:xfrm>
          <a:prstGeom prst="rect">
            <a:avLst/>
          </a:prstGeom>
        </p:spPr>
      </p:pic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0019ABA5-E6E8-4BA6-B516-1D9BE7F56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354" y="975527"/>
            <a:ext cx="10972800" cy="1012825"/>
          </a:xfrm>
        </p:spPr>
        <p:txBody>
          <a:bodyPr/>
          <a:lstStyle/>
          <a:p>
            <a:r>
              <a:rPr lang="ru-RU" altLang="ru-RU" b="1" dirty="0">
                <a:latin typeface="Century Gothic"/>
              </a:rPr>
              <a:t>Примеры обработки фотографий</a:t>
            </a:r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4E10639C-AAFB-4796-A248-5F6A97B361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4131" y="5349437"/>
            <a:ext cx="235992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1400" b="1" dirty="0">
                <a:latin typeface="Century Gothic" panose="020B0502020202020204" pitchFamily="34" charset="0"/>
              </a:rPr>
              <a:t>Медианный фильтр с радиусом размытия 3</a:t>
            </a:r>
          </a:p>
        </p:txBody>
      </p:sp>
    </p:spTree>
    <p:extLst>
      <p:ext uri="{BB962C8B-B14F-4D97-AF65-F5344CB8AC3E}">
        <p14:creationId xmlns:p14="http://schemas.microsoft.com/office/powerpoint/2010/main" val="3606329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Объект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725" y="0"/>
            <a:ext cx="22002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00" y="5917286"/>
            <a:ext cx="34290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Объект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6480175"/>
            <a:ext cx="7658100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9" name="TextBox 13"/>
          <p:cNvSpPr txBox="1">
            <a:spLocks noChangeArrowheads="1"/>
          </p:cNvSpPr>
          <p:nvPr/>
        </p:nvSpPr>
        <p:spPr bwMode="auto">
          <a:xfrm>
            <a:off x="1416050" y="3246438"/>
            <a:ext cx="20875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4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1000+</a:t>
            </a:r>
          </a:p>
        </p:txBody>
      </p:sp>
      <p:sp>
        <p:nvSpPr>
          <p:cNvPr id="10250" name="TextBox 14"/>
          <p:cNvSpPr txBox="1">
            <a:spLocks noChangeArrowheads="1"/>
          </p:cNvSpPr>
          <p:nvPr/>
        </p:nvSpPr>
        <p:spPr bwMode="auto">
          <a:xfrm>
            <a:off x="1487488" y="4181475"/>
            <a:ext cx="18716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000">
                <a:solidFill>
                  <a:schemeClr val="bg1"/>
                </a:solidFill>
                <a:latin typeface="Century Gothic" panose="020B0502020202020204" pitchFamily="34" charset="0"/>
              </a:rPr>
              <a:t>участников</a:t>
            </a:r>
          </a:p>
        </p:txBody>
      </p:sp>
      <p:sp>
        <p:nvSpPr>
          <p:cNvPr id="10251" name="TextBox 15"/>
          <p:cNvSpPr txBox="1">
            <a:spLocks noChangeArrowheads="1"/>
          </p:cNvSpPr>
          <p:nvPr/>
        </p:nvSpPr>
        <p:spPr bwMode="auto">
          <a:xfrm>
            <a:off x="5116513" y="3213100"/>
            <a:ext cx="18002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4800" b="1">
                <a:solidFill>
                  <a:schemeClr val="bg1"/>
                </a:solidFill>
                <a:latin typeface="Century Gothic" panose="020B0502020202020204" pitchFamily="34" charset="0"/>
              </a:rPr>
              <a:t>12</a:t>
            </a:r>
            <a:endParaRPr lang="ru-RU" altLang="ru-RU" sz="4400" b="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252" name="TextBox 16"/>
          <p:cNvSpPr txBox="1">
            <a:spLocks noChangeArrowheads="1"/>
          </p:cNvSpPr>
          <p:nvPr/>
        </p:nvSpPr>
        <p:spPr bwMode="auto">
          <a:xfrm>
            <a:off x="5127625" y="3933825"/>
            <a:ext cx="1871663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000">
                <a:solidFill>
                  <a:schemeClr val="bg1"/>
                </a:solidFill>
                <a:latin typeface="Century Gothic" panose="020B0502020202020204" pitchFamily="34" charset="0"/>
              </a:rPr>
              <a:t>спикеров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000">
                <a:solidFill>
                  <a:schemeClr val="bg1"/>
                </a:solidFill>
                <a:latin typeface="Century Gothic" panose="020B0502020202020204" pitchFamily="34" charset="0"/>
              </a:rPr>
              <a:t>пленарного заседания</a:t>
            </a:r>
          </a:p>
        </p:txBody>
      </p:sp>
      <p:sp>
        <p:nvSpPr>
          <p:cNvPr id="10253" name="TextBox 17"/>
          <p:cNvSpPr txBox="1">
            <a:spLocks noChangeArrowheads="1"/>
          </p:cNvSpPr>
          <p:nvPr/>
        </p:nvSpPr>
        <p:spPr bwMode="auto">
          <a:xfrm>
            <a:off x="8759825" y="3213100"/>
            <a:ext cx="18002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4800" b="1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r>
          </a:p>
        </p:txBody>
      </p:sp>
      <p:sp>
        <p:nvSpPr>
          <p:cNvPr id="10254" name="TextBox 18"/>
          <p:cNvSpPr txBox="1">
            <a:spLocks noChangeArrowheads="1"/>
          </p:cNvSpPr>
          <p:nvPr/>
        </p:nvSpPr>
        <p:spPr bwMode="auto">
          <a:xfrm>
            <a:off x="8724900" y="4089400"/>
            <a:ext cx="18716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000">
                <a:solidFill>
                  <a:schemeClr val="bg1"/>
                </a:solidFill>
                <a:latin typeface="Century Gothic" panose="020B0502020202020204" pitchFamily="34" charset="0"/>
              </a:rPr>
              <a:t>панельные сессии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58F779-BA6C-4CA9-B6A3-EA7560D0D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892" y="1426290"/>
            <a:ext cx="3734843" cy="2280863"/>
          </a:xfrm>
          <a:prstGeom prst="rect">
            <a:avLst/>
          </a:prstGeom>
        </p:spPr>
      </p:pic>
      <p:pic>
        <p:nvPicPr>
          <p:cNvPr id="5" name="Picture 5" descr="A screenshot of a cat&#10;&#10;Description automatically generated">
            <a:extLst>
              <a:ext uri="{FF2B5EF4-FFF2-40B4-BE49-F238E27FC236}">
                <a16:creationId xmlns:a16="http://schemas.microsoft.com/office/drawing/2014/main" id="{21C2B7F8-0464-4A20-AA38-A2C07F5D7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1612" y="1424250"/>
            <a:ext cx="3874653" cy="2285380"/>
          </a:xfrm>
          <a:prstGeom prst="rect">
            <a:avLst/>
          </a:prstGeom>
        </p:spPr>
      </p:pic>
      <p:pic>
        <p:nvPicPr>
          <p:cNvPr id="6" name="Picture 6" descr="A screenshot of a cat&#10;&#10;Description automatically generated">
            <a:extLst>
              <a:ext uri="{FF2B5EF4-FFF2-40B4-BE49-F238E27FC236}">
                <a16:creationId xmlns:a16="http://schemas.microsoft.com/office/drawing/2014/main" id="{128B908C-6EE8-406B-9E8C-492C7E061A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4702" y="3738774"/>
            <a:ext cx="4128654" cy="2413053"/>
          </a:xfrm>
          <a:prstGeom prst="rect">
            <a:avLst/>
          </a:prstGeom>
        </p:spPr>
      </p:pic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A4CE92B9-3904-4C6B-86C1-4E252FF17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05713"/>
            <a:ext cx="10972800" cy="1012825"/>
          </a:xfrm>
        </p:spPr>
        <p:txBody>
          <a:bodyPr/>
          <a:lstStyle/>
          <a:p>
            <a:r>
              <a:rPr lang="ru-RU" altLang="ru-RU" b="1" dirty="0">
                <a:latin typeface="Century Gothic"/>
              </a:rPr>
              <a:t>Примеры обработки фотографий</a:t>
            </a: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D54A8233-EDA0-4C7E-9FF9-A59B4AE0DB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5753" y="3870965"/>
            <a:ext cx="235992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1400" b="1" dirty="0">
                <a:latin typeface="Century Gothic" panose="020B0502020202020204" pitchFamily="34" charset="0"/>
              </a:rPr>
              <a:t>«Средний» фильтр с радиусом размытия 2</a:t>
            </a:r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7E1CEF24-4191-4D4E-8A47-4A33C89BEE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2193" y="3774619"/>
            <a:ext cx="235992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1400" b="1" dirty="0">
                <a:latin typeface="Century Gothic" panose="020B0502020202020204" pitchFamily="34" charset="0"/>
              </a:rPr>
              <a:t>«Средний» фильтр с радиусом размытия 3</a:t>
            </a: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E4E8D18F-8D82-40E3-AB09-5B4CCA43E2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0511" y="6180971"/>
            <a:ext cx="417222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1400" b="1" dirty="0">
                <a:latin typeface="Century Gothic" panose="020B0502020202020204" pitchFamily="34" charset="0"/>
              </a:rPr>
              <a:t>«Средний» фильтр с радиусом размытия 4</a:t>
            </a:r>
          </a:p>
        </p:txBody>
      </p:sp>
    </p:spTree>
    <p:extLst>
      <p:ext uri="{BB962C8B-B14F-4D97-AF65-F5344CB8AC3E}">
        <p14:creationId xmlns:p14="http://schemas.microsoft.com/office/powerpoint/2010/main" val="48559505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Поток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rgbClr val="128C91"/>
            </a:gs>
            <a:gs pos="100000">
              <a:srgbClr val="51A65D"/>
            </a:gs>
          </a:gsLst>
          <a:lin ang="4980000" scaled="0"/>
        </a:gradFill>
        <a:ln>
          <a:noFill/>
        </a:ln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0CDD15E65CDE334CAF977A179C2CE8B8" ma:contentTypeVersion="5" ma:contentTypeDescription="Создание документа." ma:contentTypeScope="" ma:versionID="c6c87b311f16c115663fe88e0aa0db35">
  <xsd:schema xmlns:xsd="http://www.w3.org/2001/XMLSchema" xmlns:xs="http://www.w3.org/2001/XMLSchema" xmlns:p="http://schemas.microsoft.com/office/2006/metadata/properties" xmlns:ns3="a13a335d-60eb-4406-97fb-79378fbfa01f" xmlns:ns4="4c224839-327d-47ff-97ba-c82248725bd7" targetNamespace="http://schemas.microsoft.com/office/2006/metadata/properties" ma:root="true" ma:fieldsID="f6cdf4ea4c6f84c075f0719d84c99a17" ns3:_="" ns4:_="">
    <xsd:import namespace="a13a335d-60eb-4406-97fb-79378fbfa01f"/>
    <xsd:import namespace="4c224839-327d-47ff-97ba-c82248725bd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3a335d-60eb-4406-97fb-79378fbfa01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224839-327d-47ff-97ba-c82248725bd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Хэш подсказки о совместном доступе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4947B76-3780-46C7-9938-4322A90851F5}">
  <ds:schemaRefs>
    <ds:schemaRef ds:uri="4c224839-327d-47ff-97ba-c82248725bd7"/>
    <ds:schemaRef ds:uri="a13a335d-60eb-4406-97fb-79378fbfa01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7DC29DD-5FB0-4A02-A0AF-22E02D6C277D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4c224839-327d-47ff-97ba-c82248725bd7"/>
    <ds:schemaRef ds:uri="http://purl.org/dc/terms/"/>
    <ds:schemaRef ds:uri="a13a335d-60eb-4406-97fb-79378fbfa01f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F7B4691-6D87-4AD2-A8C6-9A9FB0C0041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220</TotalTime>
  <Words>666</Words>
  <Application>Microsoft Office PowerPoint</Application>
  <PresentationFormat>Широкоэкранный</PresentationFormat>
  <Paragraphs>192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Calibri</vt:lpstr>
      <vt:lpstr>Century Gothic</vt:lpstr>
      <vt:lpstr>Arial</vt:lpstr>
      <vt:lpstr>Cambria Math</vt:lpstr>
      <vt:lpstr>Тема Office</vt:lpstr>
      <vt:lpstr>Работа с изображениями</vt:lpstr>
      <vt:lpstr>Содержание</vt:lpstr>
      <vt:lpstr>Реализация фильтра Гаусса</vt:lpstr>
      <vt:lpstr>Реализация медианного и "среднего" фильтра  </vt:lpstr>
      <vt:lpstr>Реализация оператора Превитта</vt:lpstr>
      <vt:lpstr>Реализация оператора Собеля</vt:lpstr>
      <vt:lpstr>Примеры обработки фотографий</vt:lpstr>
      <vt:lpstr>Примеры обработки фотографий</vt:lpstr>
      <vt:lpstr>Примеры обработки фотографий</vt:lpstr>
      <vt:lpstr>Примеры обработки фотографий</vt:lpstr>
      <vt:lpstr>Примеры обработки фотографий</vt:lpstr>
      <vt:lpstr>Примеры обработки фотографий</vt:lpstr>
      <vt:lpstr>Примеры обработки фотографий</vt:lpstr>
      <vt:lpstr>Примеры обработки фотографий</vt:lpstr>
      <vt:lpstr>Реализация для телеграмм бота 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sidorova.v</dc:creator>
  <cp:lastModifiedBy>Ерофеевский Александр Сергеевич</cp:lastModifiedBy>
  <cp:revision>4</cp:revision>
  <dcterms:created xsi:type="dcterms:W3CDTF">2016-07-14T12:34:36Z</dcterms:created>
  <dcterms:modified xsi:type="dcterms:W3CDTF">2020-07-22T06:46:26Z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0x0101000CDD15E65CDE334CAF977A179C2CE8B8</vt:lpwstr>
  </property>
</Properties>
</file>